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54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6C5AAFF-E9CC-47BC-952F-6DC527C6A3C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96B3CCD2-A0CC-4569-A1BC-C9A84DB8338F}">
      <dgm:prSet/>
      <dgm:spPr>
        <a:solidFill>
          <a:schemeClr val="bg2">
            <a:lumMod val="50000"/>
          </a:schemeClr>
        </a:solidFill>
      </dgm:spPr>
      <dgm:t>
        <a:bodyPr/>
        <a:lstStyle/>
        <a:p>
          <a:pPr rtl="0"/>
          <a:r>
            <a:rPr lang="es-CO" dirty="0" smtClean="0"/>
            <a:t>En la profecía del primer mensaje angélico de Apocalipsis 14 se predice un gran despertar religioso bajo la proclamación de la pronta venida de Cristo. </a:t>
          </a:r>
          <a:endParaRPr lang="es-CO" dirty="0"/>
        </a:p>
      </dgm:t>
    </dgm:pt>
    <dgm:pt modelId="{D8CA3062-DB87-45A9-B97E-C98A953CC6FB}" type="parTrans" cxnId="{5C04D66F-5616-41A2-821C-D101DF34121C}">
      <dgm:prSet/>
      <dgm:spPr/>
      <dgm:t>
        <a:bodyPr/>
        <a:lstStyle/>
        <a:p>
          <a:endParaRPr lang="es-CO"/>
        </a:p>
      </dgm:t>
    </dgm:pt>
    <dgm:pt modelId="{3058B49F-93BE-4816-92B4-791EF9B7DFD3}" type="sibTrans" cxnId="{5C04D66F-5616-41A2-821C-D101DF34121C}">
      <dgm:prSet/>
      <dgm:spPr/>
      <dgm:t>
        <a:bodyPr/>
        <a:lstStyle/>
        <a:p>
          <a:endParaRPr lang="es-CO"/>
        </a:p>
      </dgm:t>
    </dgm:pt>
    <dgm:pt modelId="{63EFFB63-B6F5-44A6-96EE-4B9201BFEE1A}" type="pres">
      <dgm:prSet presAssocID="{C6C5AAFF-E9CC-47BC-952F-6DC527C6A3C5}" presName="linear" presStyleCnt="0">
        <dgm:presLayoutVars>
          <dgm:animLvl val="lvl"/>
          <dgm:resizeHandles val="exact"/>
        </dgm:presLayoutVars>
      </dgm:prSet>
      <dgm:spPr/>
      <dgm:t>
        <a:bodyPr/>
        <a:lstStyle/>
        <a:p>
          <a:endParaRPr lang="es-CO"/>
        </a:p>
      </dgm:t>
    </dgm:pt>
    <dgm:pt modelId="{FF714480-3BEA-4046-BA6D-72E867246365}" type="pres">
      <dgm:prSet presAssocID="{96B3CCD2-A0CC-4569-A1BC-C9A84DB8338F}" presName="parentText" presStyleLbl="node1" presStyleIdx="0" presStyleCnt="1">
        <dgm:presLayoutVars>
          <dgm:chMax val="0"/>
          <dgm:bulletEnabled val="1"/>
        </dgm:presLayoutVars>
      </dgm:prSet>
      <dgm:spPr/>
      <dgm:t>
        <a:bodyPr/>
        <a:lstStyle/>
        <a:p>
          <a:endParaRPr lang="es-CO"/>
        </a:p>
      </dgm:t>
    </dgm:pt>
  </dgm:ptLst>
  <dgm:cxnLst>
    <dgm:cxn modelId="{149B86CE-4869-419B-AB59-9E545FFC9231}" type="presOf" srcId="{96B3CCD2-A0CC-4569-A1BC-C9A84DB8338F}" destId="{FF714480-3BEA-4046-BA6D-72E867246365}" srcOrd="0" destOrd="0" presId="urn:microsoft.com/office/officeart/2005/8/layout/vList2"/>
    <dgm:cxn modelId="{5C04D66F-5616-41A2-821C-D101DF34121C}" srcId="{C6C5AAFF-E9CC-47BC-952F-6DC527C6A3C5}" destId="{96B3CCD2-A0CC-4569-A1BC-C9A84DB8338F}" srcOrd="0" destOrd="0" parTransId="{D8CA3062-DB87-45A9-B97E-C98A953CC6FB}" sibTransId="{3058B49F-93BE-4816-92B4-791EF9B7DFD3}"/>
    <dgm:cxn modelId="{0638C74C-40BB-479F-A207-0522B5ED9D7C}" type="presOf" srcId="{C6C5AAFF-E9CC-47BC-952F-6DC527C6A3C5}" destId="{63EFFB63-B6F5-44A6-96EE-4B9201BFEE1A}" srcOrd="0" destOrd="0" presId="urn:microsoft.com/office/officeart/2005/8/layout/vList2"/>
    <dgm:cxn modelId="{EC33F9D8-71D7-430C-8463-12EE181F35F7}" type="presParOf" srcId="{63EFFB63-B6F5-44A6-96EE-4B9201BFEE1A}" destId="{FF714480-3BEA-4046-BA6D-72E86724636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5AF7553-FCE3-47EF-8C4B-A4E22C08B68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FBB7851E-5139-4F4C-A077-4478A5D5DBCD}">
      <dgm:prSet/>
      <dgm:spPr>
        <a:solidFill>
          <a:schemeClr val="bg2">
            <a:lumMod val="50000"/>
          </a:schemeClr>
        </a:solidFill>
      </dgm:spPr>
      <dgm:t>
        <a:bodyPr/>
        <a:lstStyle/>
        <a:p>
          <a:pPr rtl="0"/>
          <a:r>
            <a:rPr lang="es-CO" dirty="0" smtClean="0"/>
            <a:t>Se ve un ángel que vuela por el cielo y tiene “</a:t>
          </a:r>
          <a:r>
            <a:rPr lang="es-CO" b="1" dirty="0" smtClean="0"/>
            <a:t>el evangelio eterno para predicarlo a los moradores de la tierra, a toda nación, tribu, lengua y pueblo</a:t>
          </a:r>
          <a:r>
            <a:rPr lang="es-CO" dirty="0" smtClean="0"/>
            <a:t>”. “</a:t>
          </a:r>
          <a:r>
            <a:rPr lang="es-CO" b="1" dirty="0" smtClean="0"/>
            <a:t>A gran voz</a:t>
          </a:r>
          <a:r>
            <a:rPr lang="es-CO" dirty="0" smtClean="0"/>
            <a:t>” proclama el mensaje: “</a:t>
          </a:r>
          <a:r>
            <a:rPr lang="es-CO" b="1" dirty="0" smtClean="0"/>
            <a:t>Temed a Dios, y dadle gloria; porque la hora de su juicio ha llegado; y adorad a aquel que hizo el cielo y la tierra, y el mar y las fuentes de las aguas</a:t>
          </a:r>
          <a:r>
            <a:rPr lang="es-CO" dirty="0" smtClean="0"/>
            <a:t>”. </a:t>
          </a:r>
          <a:r>
            <a:rPr lang="es-CO" b="1" u="sng" dirty="0" smtClean="0"/>
            <a:t>Apocalipsis 14:6, 7</a:t>
          </a:r>
          <a:r>
            <a:rPr lang="es-CO" b="1" dirty="0" smtClean="0"/>
            <a:t>.</a:t>
          </a:r>
          <a:endParaRPr lang="es-CO" b="1" dirty="0"/>
        </a:p>
      </dgm:t>
    </dgm:pt>
    <dgm:pt modelId="{78EE9BB0-C904-4EBF-BCC7-D2A8E90132E8}" type="parTrans" cxnId="{B15F45A6-C9C6-4D06-AB66-B6E70F56DBF9}">
      <dgm:prSet/>
      <dgm:spPr/>
      <dgm:t>
        <a:bodyPr/>
        <a:lstStyle/>
        <a:p>
          <a:endParaRPr lang="es-CO"/>
        </a:p>
      </dgm:t>
    </dgm:pt>
    <dgm:pt modelId="{06823F56-B82B-49BC-B336-403B43332104}" type="sibTrans" cxnId="{B15F45A6-C9C6-4D06-AB66-B6E70F56DBF9}">
      <dgm:prSet/>
      <dgm:spPr/>
      <dgm:t>
        <a:bodyPr/>
        <a:lstStyle/>
        <a:p>
          <a:endParaRPr lang="es-CO"/>
        </a:p>
      </dgm:t>
    </dgm:pt>
    <dgm:pt modelId="{64D70132-7944-4B44-84CB-6363E2C6B2E3}" type="pres">
      <dgm:prSet presAssocID="{35AF7553-FCE3-47EF-8C4B-A4E22C08B68A}" presName="linear" presStyleCnt="0">
        <dgm:presLayoutVars>
          <dgm:animLvl val="lvl"/>
          <dgm:resizeHandles val="exact"/>
        </dgm:presLayoutVars>
      </dgm:prSet>
      <dgm:spPr/>
      <dgm:t>
        <a:bodyPr/>
        <a:lstStyle/>
        <a:p>
          <a:endParaRPr lang="es-CO"/>
        </a:p>
      </dgm:t>
    </dgm:pt>
    <dgm:pt modelId="{183977F3-4313-45F9-B542-BD8596BC5FF7}" type="pres">
      <dgm:prSet presAssocID="{FBB7851E-5139-4F4C-A077-4478A5D5DBCD}" presName="parentText" presStyleLbl="node1" presStyleIdx="0" presStyleCnt="1">
        <dgm:presLayoutVars>
          <dgm:chMax val="0"/>
          <dgm:bulletEnabled val="1"/>
        </dgm:presLayoutVars>
      </dgm:prSet>
      <dgm:spPr/>
      <dgm:t>
        <a:bodyPr/>
        <a:lstStyle/>
        <a:p>
          <a:endParaRPr lang="es-CO"/>
        </a:p>
      </dgm:t>
    </dgm:pt>
  </dgm:ptLst>
  <dgm:cxnLst>
    <dgm:cxn modelId="{68C78795-90D0-463E-BF4F-A7BC083DFF38}" type="presOf" srcId="{35AF7553-FCE3-47EF-8C4B-A4E22C08B68A}" destId="{64D70132-7944-4B44-84CB-6363E2C6B2E3}" srcOrd="0" destOrd="0" presId="urn:microsoft.com/office/officeart/2005/8/layout/vList2"/>
    <dgm:cxn modelId="{D5E184BF-A72B-417E-85AF-E64559E31702}" type="presOf" srcId="{FBB7851E-5139-4F4C-A077-4478A5D5DBCD}" destId="{183977F3-4313-45F9-B542-BD8596BC5FF7}" srcOrd="0" destOrd="0" presId="urn:microsoft.com/office/officeart/2005/8/layout/vList2"/>
    <dgm:cxn modelId="{B15F45A6-C9C6-4D06-AB66-B6E70F56DBF9}" srcId="{35AF7553-FCE3-47EF-8C4B-A4E22C08B68A}" destId="{FBB7851E-5139-4F4C-A077-4478A5D5DBCD}" srcOrd="0" destOrd="0" parTransId="{78EE9BB0-C904-4EBF-BCC7-D2A8E90132E8}" sibTransId="{06823F56-B82B-49BC-B336-403B43332104}"/>
    <dgm:cxn modelId="{B9F4F271-0292-4AC0-80AA-AC465BACD0BD}" type="presParOf" srcId="{64D70132-7944-4B44-84CB-6363E2C6B2E3}" destId="{183977F3-4313-45F9-B542-BD8596BC5FF7}"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CC06453-3DDB-481E-B80D-78D7EFE7FE2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30A62CF6-7F40-4A3D-AAA7-268A2CCA24DC}">
      <dgm:prSet/>
      <dgm:spPr>
        <a:solidFill>
          <a:schemeClr val="accent2">
            <a:lumMod val="40000"/>
            <a:lumOff val="60000"/>
          </a:schemeClr>
        </a:solidFill>
      </dgm:spPr>
      <dgm:t>
        <a:bodyPr/>
        <a:lstStyle/>
        <a:p>
          <a:pPr rtl="0"/>
          <a:r>
            <a:rPr lang="es-CO" dirty="0" smtClean="0">
              <a:solidFill>
                <a:srgbClr val="002060"/>
              </a:solidFill>
            </a:rPr>
            <a:t>Es significativo que se diga que un ángel es el heraldo de esa advertencia. La sabiduría divina tuvo a bien representar el carácter exaltado de la obra que el mensaje debía realizar, y el poder y gloria que debían acompañarlo, por medio de la pureza, la gloria y el poder del mensajero celestial. </a:t>
          </a:r>
          <a:endParaRPr lang="es-CO" dirty="0">
            <a:solidFill>
              <a:srgbClr val="002060"/>
            </a:solidFill>
          </a:endParaRPr>
        </a:p>
      </dgm:t>
    </dgm:pt>
    <dgm:pt modelId="{72519DF4-1D01-4B99-976C-87D3A865ED26}" type="parTrans" cxnId="{1432505D-8C24-45A0-BE92-EC62AB378EF2}">
      <dgm:prSet/>
      <dgm:spPr/>
      <dgm:t>
        <a:bodyPr/>
        <a:lstStyle/>
        <a:p>
          <a:endParaRPr lang="es-CO"/>
        </a:p>
      </dgm:t>
    </dgm:pt>
    <dgm:pt modelId="{286F20E8-AA17-4041-82F1-759B8BEDFF9E}" type="sibTrans" cxnId="{1432505D-8C24-45A0-BE92-EC62AB378EF2}">
      <dgm:prSet/>
      <dgm:spPr/>
      <dgm:t>
        <a:bodyPr/>
        <a:lstStyle/>
        <a:p>
          <a:endParaRPr lang="es-CO"/>
        </a:p>
      </dgm:t>
    </dgm:pt>
    <dgm:pt modelId="{C8FDEA01-E3EB-4F18-8D8B-0E346EB57C95}">
      <dgm:prSet/>
      <dgm:spPr>
        <a:solidFill>
          <a:schemeClr val="accent2">
            <a:lumMod val="40000"/>
            <a:lumOff val="60000"/>
          </a:schemeClr>
        </a:solidFill>
      </dgm:spPr>
      <dgm:t>
        <a:bodyPr/>
        <a:lstStyle/>
        <a:p>
          <a:pPr rtl="0"/>
          <a:r>
            <a:rPr lang="es-CO" dirty="0" smtClean="0">
              <a:solidFill>
                <a:srgbClr val="002060"/>
              </a:solidFill>
            </a:rPr>
            <a:t>Y el vuelo del ángel “en medio del cielo”, la “gran voz” con la que se iba a dar la advertencia y su promulgación a todos “</a:t>
          </a:r>
          <a:r>
            <a:rPr lang="es-CO" u="sng" dirty="0" smtClean="0">
              <a:solidFill>
                <a:srgbClr val="002060"/>
              </a:solidFill>
            </a:rPr>
            <a:t>los que habitan sobre la tierra</a:t>
          </a:r>
          <a:r>
            <a:rPr lang="es-CO" dirty="0" smtClean="0">
              <a:solidFill>
                <a:srgbClr val="002060"/>
              </a:solidFill>
            </a:rPr>
            <a:t>” -“</a:t>
          </a:r>
          <a:r>
            <a:rPr lang="es-CO" u="sng" dirty="0" smtClean="0">
              <a:solidFill>
                <a:srgbClr val="002060"/>
              </a:solidFill>
            </a:rPr>
            <a:t>a toda nación, tribu, lengua y pueblo</a:t>
          </a:r>
          <a:r>
            <a:rPr lang="es-CO" dirty="0" smtClean="0">
              <a:solidFill>
                <a:srgbClr val="002060"/>
              </a:solidFill>
            </a:rPr>
            <a:t>”-, evidencian la rapidez y extensión universal del movimiento...</a:t>
          </a:r>
          <a:endParaRPr lang="es-CO" dirty="0">
            <a:solidFill>
              <a:srgbClr val="002060"/>
            </a:solidFill>
          </a:endParaRPr>
        </a:p>
      </dgm:t>
    </dgm:pt>
    <dgm:pt modelId="{2D49A079-4630-4E21-9C69-E005C09EE5CB}" type="parTrans" cxnId="{46D52ED3-936C-4EE4-944E-C5819CF08A00}">
      <dgm:prSet/>
      <dgm:spPr/>
      <dgm:t>
        <a:bodyPr/>
        <a:lstStyle/>
        <a:p>
          <a:endParaRPr lang="es-CO"/>
        </a:p>
      </dgm:t>
    </dgm:pt>
    <dgm:pt modelId="{41ADF26A-62ED-4042-BFBB-54DB8FADC0AA}" type="sibTrans" cxnId="{46D52ED3-936C-4EE4-944E-C5819CF08A00}">
      <dgm:prSet/>
      <dgm:spPr/>
      <dgm:t>
        <a:bodyPr/>
        <a:lstStyle/>
        <a:p>
          <a:endParaRPr lang="es-CO"/>
        </a:p>
      </dgm:t>
    </dgm:pt>
    <dgm:pt modelId="{57BF331D-C620-497C-8607-8E8D76AE5A8D}" type="pres">
      <dgm:prSet presAssocID="{5CC06453-3DDB-481E-B80D-78D7EFE7FE2F}" presName="linear" presStyleCnt="0">
        <dgm:presLayoutVars>
          <dgm:animLvl val="lvl"/>
          <dgm:resizeHandles val="exact"/>
        </dgm:presLayoutVars>
      </dgm:prSet>
      <dgm:spPr/>
      <dgm:t>
        <a:bodyPr/>
        <a:lstStyle/>
        <a:p>
          <a:endParaRPr lang="es-CO"/>
        </a:p>
      </dgm:t>
    </dgm:pt>
    <dgm:pt modelId="{42E94D0D-8089-4211-AD3F-B76565FD30F8}" type="pres">
      <dgm:prSet presAssocID="{30A62CF6-7F40-4A3D-AAA7-268A2CCA24DC}" presName="parentText" presStyleLbl="node1" presStyleIdx="0" presStyleCnt="2">
        <dgm:presLayoutVars>
          <dgm:chMax val="0"/>
          <dgm:bulletEnabled val="1"/>
        </dgm:presLayoutVars>
      </dgm:prSet>
      <dgm:spPr/>
      <dgm:t>
        <a:bodyPr/>
        <a:lstStyle/>
        <a:p>
          <a:endParaRPr lang="es-CO"/>
        </a:p>
      </dgm:t>
    </dgm:pt>
    <dgm:pt modelId="{FAD53115-C76B-4394-9CCB-86E1E5C880C1}" type="pres">
      <dgm:prSet presAssocID="{286F20E8-AA17-4041-82F1-759B8BEDFF9E}" presName="spacer" presStyleCnt="0"/>
      <dgm:spPr/>
    </dgm:pt>
    <dgm:pt modelId="{2E77CCD1-ADEA-4090-8D7E-F425063FCABA}" type="pres">
      <dgm:prSet presAssocID="{C8FDEA01-E3EB-4F18-8D8B-0E346EB57C95}" presName="parentText" presStyleLbl="node1" presStyleIdx="1" presStyleCnt="2">
        <dgm:presLayoutVars>
          <dgm:chMax val="0"/>
          <dgm:bulletEnabled val="1"/>
        </dgm:presLayoutVars>
      </dgm:prSet>
      <dgm:spPr/>
      <dgm:t>
        <a:bodyPr/>
        <a:lstStyle/>
        <a:p>
          <a:endParaRPr lang="es-CO"/>
        </a:p>
      </dgm:t>
    </dgm:pt>
  </dgm:ptLst>
  <dgm:cxnLst>
    <dgm:cxn modelId="{D07E3C54-0ACD-40E3-A6DF-08510B03CDBD}" type="presOf" srcId="{5CC06453-3DDB-481E-B80D-78D7EFE7FE2F}" destId="{57BF331D-C620-497C-8607-8E8D76AE5A8D}" srcOrd="0" destOrd="0" presId="urn:microsoft.com/office/officeart/2005/8/layout/vList2"/>
    <dgm:cxn modelId="{1432505D-8C24-45A0-BE92-EC62AB378EF2}" srcId="{5CC06453-3DDB-481E-B80D-78D7EFE7FE2F}" destId="{30A62CF6-7F40-4A3D-AAA7-268A2CCA24DC}" srcOrd="0" destOrd="0" parTransId="{72519DF4-1D01-4B99-976C-87D3A865ED26}" sibTransId="{286F20E8-AA17-4041-82F1-759B8BEDFF9E}"/>
    <dgm:cxn modelId="{FA34F328-334B-4FEF-88FE-EEC387557BCA}" type="presOf" srcId="{C8FDEA01-E3EB-4F18-8D8B-0E346EB57C95}" destId="{2E77CCD1-ADEA-4090-8D7E-F425063FCABA}" srcOrd="0" destOrd="0" presId="urn:microsoft.com/office/officeart/2005/8/layout/vList2"/>
    <dgm:cxn modelId="{46D52ED3-936C-4EE4-944E-C5819CF08A00}" srcId="{5CC06453-3DDB-481E-B80D-78D7EFE7FE2F}" destId="{C8FDEA01-E3EB-4F18-8D8B-0E346EB57C95}" srcOrd="1" destOrd="0" parTransId="{2D49A079-4630-4E21-9C69-E005C09EE5CB}" sibTransId="{41ADF26A-62ED-4042-BFBB-54DB8FADC0AA}"/>
    <dgm:cxn modelId="{819351CB-BD84-4EE5-8DE2-2C0D916C4429}" type="presOf" srcId="{30A62CF6-7F40-4A3D-AAA7-268A2CCA24DC}" destId="{42E94D0D-8089-4211-AD3F-B76565FD30F8}" srcOrd="0" destOrd="0" presId="urn:microsoft.com/office/officeart/2005/8/layout/vList2"/>
    <dgm:cxn modelId="{8E2C0353-FBDC-45F9-986E-C07C18A8DFFC}" type="presParOf" srcId="{57BF331D-C620-497C-8607-8E8D76AE5A8D}" destId="{42E94D0D-8089-4211-AD3F-B76565FD30F8}" srcOrd="0" destOrd="0" presId="urn:microsoft.com/office/officeart/2005/8/layout/vList2"/>
    <dgm:cxn modelId="{E7AA5BAE-9651-44AB-883A-E54B2FA7E5CD}" type="presParOf" srcId="{57BF331D-C620-497C-8607-8E8D76AE5A8D}" destId="{FAD53115-C76B-4394-9CCB-86E1E5C880C1}" srcOrd="1" destOrd="0" presId="urn:microsoft.com/office/officeart/2005/8/layout/vList2"/>
    <dgm:cxn modelId="{485CF057-AC96-4263-8940-ED172D87DD3D}" type="presParOf" srcId="{57BF331D-C620-497C-8607-8E8D76AE5A8D}" destId="{2E77CCD1-ADEA-4090-8D7E-F425063FCABA}"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843BF97-7859-4CA8-B655-B80BDD8571D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71B2BE61-21DE-4D31-ACD6-180FED588DA0}">
      <dgm:prSet/>
      <dgm:spPr>
        <a:solidFill>
          <a:schemeClr val="accent2">
            <a:lumMod val="75000"/>
          </a:schemeClr>
        </a:solidFill>
      </dgm:spPr>
      <dgm:t>
        <a:bodyPr/>
        <a:lstStyle/>
        <a:p>
          <a:pPr rtl="0"/>
          <a:r>
            <a:rPr lang="es-CO" u="sng" dirty="0" smtClean="0"/>
            <a:t>A Guillermo Miller y a sus colaboradores les fue encomendada la misión de predicar la advertencia en Norteamérica. Dicho país vino a ser el centro del gran movimiento adventista. Allí fue donde la profecía del mensaje del primer ángel tuvo su cumplimiento más directo</a:t>
          </a:r>
          <a:r>
            <a:rPr lang="es-CO" dirty="0" smtClean="0"/>
            <a:t>. </a:t>
          </a:r>
          <a:endParaRPr lang="es-CO" dirty="0"/>
        </a:p>
      </dgm:t>
    </dgm:pt>
    <dgm:pt modelId="{400FF188-1415-4539-BE82-ABF578C1EA13}" type="parTrans" cxnId="{27AA0A7E-BC58-4FD2-8178-EB3FE8796311}">
      <dgm:prSet/>
      <dgm:spPr/>
      <dgm:t>
        <a:bodyPr/>
        <a:lstStyle/>
        <a:p>
          <a:endParaRPr lang="es-CO"/>
        </a:p>
      </dgm:t>
    </dgm:pt>
    <dgm:pt modelId="{B43A4BC7-229A-46C4-90BF-25AC899D2D23}" type="sibTrans" cxnId="{27AA0A7E-BC58-4FD2-8178-EB3FE8796311}">
      <dgm:prSet/>
      <dgm:spPr/>
      <dgm:t>
        <a:bodyPr/>
        <a:lstStyle/>
        <a:p>
          <a:endParaRPr lang="es-CO"/>
        </a:p>
      </dgm:t>
    </dgm:pt>
    <dgm:pt modelId="{65F06D2E-FB8D-4C7A-BDF0-61E0494E1F09}">
      <dgm:prSet/>
      <dgm:spPr>
        <a:solidFill>
          <a:schemeClr val="accent2">
            <a:lumMod val="75000"/>
          </a:schemeClr>
        </a:solidFill>
      </dgm:spPr>
      <dgm:t>
        <a:bodyPr/>
        <a:lstStyle/>
        <a:p>
          <a:pPr rtl="0"/>
          <a:r>
            <a:rPr lang="es-CO" dirty="0" smtClean="0"/>
            <a:t>Los escritos de Miller y de sus asociados se propagaron hasta en países lejanos. Dondequiera que los misioneros hubiesen penetrado, allí también se difundieron las alegres nuevas de la pronta venida de Cristo. Por todas partes se predicaba el mensaje del evangelio eterno: “¡Temed a Dios y dadle gloria; porque ha llegado la hora de su juicio!”...</a:t>
          </a:r>
          <a:endParaRPr lang="es-CO" dirty="0"/>
        </a:p>
      </dgm:t>
    </dgm:pt>
    <dgm:pt modelId="{6F86A302-6593-4E2B-AF07-6CA9922562C0}" type="parTrans" cxnId="{1190B1B6-4DC8-4C90-A712-14D90256EB8D}">
      <dgm:prSet/>
      <dgm:spPr/>
      <dgm:t>
        <a:bodyPr/>
        <a:lstStyle/>
        <a:p>
          <a:endParaRPr lang="es-CO"/>
        </a:p>
      </dgm:t>
    </dgm:pt>
    <dgm:pt modelId="{B1B729F3-A1A1-455A-AE80-40F59C28E121}" type="sibTrans" cxnId="{1190B1B6-4DC8-4C90-A712-14D90256EB8D}">
      <dgm:prSet/>
      <dgm:spPr/>
      <dgm:t>
        <a:bodyPr/>
        <a:lstStyle/>
        <a:p>
          <a:endParaRPr lang="es-CO"/>
        </a:p>
      </dgm:t>
    </dgm:pt>
    <dgm:pt modelId="{2B34CF61-8EF7-46F5-BFE4-0FEE9952B8D1}" type="pres">
      <dgm:prSet presAssocID="{D843BF97-7859-4CA8-B655-B80BDD8571DA}" presName="linear" presStyleCnt="0">
        <dgm:presLayoutVars>
          <dgm:animLvl val="lvl"/>
          <dgm:resizeHandles val="exact"/>
        </dgm:presLayoutVars>
      </dgm:prSet>
      <dgm:spPr/>
      <dgm:t>
        <a:bodyPr/>
        <a:lstStyle/>
        <a:p>
          <a:endParaRPr lang="es-CO"/>
        </a:p>
      </dgm:t>
    </dgm:pt>
    <dgm:pt modelId="{651C17B1-7357-4F18-9A4C-5DEF8805D110}" type="pres">
      <dgm:prSet presAssocID="{71B2BE61-21DE-4D31-ACD6-180FED588DA0}" presName="parentText" presStyleLbl="node1" presStyleIdx="0" presStyleCnt="2">
        <dgm:presLayoutVars>
          <dgm:chMax val="0"/>
          <dgm:bulletEnabled val="1"/>
        </dgm:presLayoutVars>
      </dgm:prSet>
      <dgm:spPr/>
      <dgm:t>
        <a:bodyPr/>
        <a:lstStyle/>
        <a:p>
          <a:endParaRPr lang="es-CO"/>
        </a:p>
      </dgm:t>
    </dgm:pt>
    <dgm:pt modelId="{2952F086-CB0E-41A9-B5E1-950B1C14C7B5}" type="pres">
      <dgm:prSet presAssocID="{B43A4BC7-229A-46C4-90BF-25AC899D2D23}" presName="spacer" presStyleCnt="0"/>
      <dgm:spPr/>
    </dgm:pt>
    <dgm:pt modelId="{F7DDDF61-601E-48B7-9F3C-FD66F2E3AD52}" type="pres">
      <dgm:prSet presAssocID="{65F06D2E-FB8D-4C7A-BDF0-61E0494E1F09}" presName="parentText" presStyleLbl="node1" presStyleIdx="1" presStyleCnt="2" custScaleY="121318">
        <dgm:presLayoutVars>
          <dgm:chMax val="0"/>
          <dgm:bulletEnabled val="1"/>
        </dgm:presLayoutVars>
      </dgm:prSet>
      <dgm:spPr/>
      <dgm:t>
        <a:bodyPr/>
        <a:lstStyle/>
        <a:p>
          <a:endParaRPr lang="es-CO"/>
        </a:p>
      </dgm:t>
    </dgm:pt>
  </dgm:ptLst>
  <dgm:cxnLst>
    <dgm:cxn modelId="{5B63C72C-EFDF-4965-8C59-EF5BA9A5509E}" type="presOf" srcId="{65F06D2E-FB8D-4C7A-BDF0-61E0494E1F09}" destId="{F7DDDF61-601E-48B7-9F3C-FD66F2E3AD52}" srcOrd="0" destOrd="0" presId="urn:microsoft.com/office/officeart/2005/8/layout/vList2"/>
    <dgm:cxn modelId="{1190B1B6-4DC8-4C90-A712-14D90256EB8D}" srcId="{D843BF97-7859-4CA8-B655-B80BDD8571DA}" destId="{65F06D2E-FB8D-4C7A-BDF0-61E0494E1F09}" srcOrd="1" destOrd="0" parTransId="{6F86A302-6593-4E2B-AF07-6CA9922562C0}" sibTransId="{B1B729F3-A1A1-455A-AE80-40F59C28E121}"/>
    <dgm:cxn modelId="{ACD53419-6733-463C-99A1-6580A2623CC2}" type="presOf" srcId="{D843BF97-7859-4CA8-B655-B80BDD8571DA}" destId="{2B34CF61-8EF7-46F5-BFE4-0FEE9952B8D1}" srcOrd="0" destOrd="0" presId="urn:microsoft.com/office/officeart/2005/8/layout/vList2"/>
    <dgm:cxn modelId="{27AA0A7E-BC58-4FD2-8178-EB3FE8796311}" srcId="{D843BF97-7859-4CA8-B655-B80BDD8571DA}" destId="{71B2BE61-21DE-4D31-ACD6-180FED588DA0}" srcOrd="0" destOrd="0" parTransId="{400FF188-1415-4539-BE82-ABF578C1EA13}" sibTransId="{B43A4BC7-229A-46C4-90BF-25AC899D2D23}"/>
    <dgm:cxn modelId="{F0A60AF8-F086-4405-9177-8D23EDA6FF9B}" type="presOf" srcId="{71B2BE61-21DE-4D31-ACD6-180FED588DA0}" destId="{651C17B1-7357-4F18-9A4C-5DEF8805D110}" srcOrd="0" destOrd="0" presId="urn:microsoft.com/office/officeart/2005/8/layout/vList2"/>
    <dgm:cxn modelId="{EE060B4C-0968-42C2-A832-EE91A048CACA}" type="presParOf" srcId="{2B34CF61-8EF7-46F5-BFE4-0FEE9952B8D1}" destId="{651C17B1-7357-4F18-9A4C-5DEF8805D110}" srcOrd="0" destOrd="0" presId="urn:microsoft.com/office/officeart/2005/8/layout/vList2"/>
    <dgm:cxn modelId="{B57816BE-22CF-4C2B-AF17-37153B1631EE}" type="presParOf" srcId="{2B34CF61-8EF7-46F5-BFE4-0FEE9952B8D1}" destId="{2952F086-CB0E-41A9-B5E1-950B1C14C7B5}" srcOrd="1" destOrd="0" presId="urn:microsoft.com/office/officeart/2005/8/layout/vList2"/>
    <dgm:cxn modelId="{D3A2E3BB-8E1C-48E2-85E6-D8D1B9D2D961}" type="presParOf" srcId="{2B34CF61-8EF7-46F5-BFE4-0FEE9952B8D1}" destId="{F7DDDF61-601E-48B7-9F3C-FD66F2E3AD52}"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714480-3BEA-4046-BA6D-72E867246365}">
      <dsp:nvSpPr>
        <dsp:cNvPr id="0" name=""/>
        <dsp:cNvSpPr/>
      </dsp:nvSpPr>
      <dsp:spPr>
        <a:xfrm>
          <a:off x="0" y="165972"/>
          <a:ext cx="5770984" cy="1712880"/>
        </a:xfrm>
        <a:prstGeom prst="roundRect">
          <a:avLst/>
        </a:prstGeom>
        <a:solidFill>
          <a:schemeClr val="bg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kern="1200" dirty="0" smtClean="0"/>
            <a:t>En la profecía del primer mensaje angélico de Apocalipsis 14 se predice un gran despertar religioso bajo la proclamación de la pronta venida de Cristo. </a:t>
          </a:r>
          <a:endParaRPr lang="es-CO" sz="2400" kern="1200" dirty="0"/>
        </a:p>
      </dsp:txBody>
      <dsp:txXfrm>
        <a:off x="83616" y="249588"/>
        <a:ext cx="5603752" cy="154564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3977F3-4313-45F9-B542-BD8596BC5FF7}">
      <dsp:nvSpPr>
        <dsp:cNvPr id="0" name=""/>
        <dsp:cNvSpPr/>
      </dsp:nvSpPr>
      <dsp:spPr>
        <a:xfrm>
          <a:off x="0" y="154788"/>
          <a:ext cx="8146826" cy="2368080"/>
        </a:xfrm>
        <a:prstGeom prst="roundRect">
          <a:avLst/>
        </a:prstGeom>
        <a:solidFill>
          <a:schemeClr val="bg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s-CO" sz="2300" kern="1200" dirty="0" smtClean="0"/>
            <a:t>Se ve un ángel que vuela por el cielo y tiene “</a:t>
          </a:r>
          <a:r>
            <a:rPr lang="es-CO" sz="2300" b="1" kern="1200" dirty="0" smtClean="0"/>
            <a:t>el evangelio eterno para predicarlo a los moradores de la tierra, a toda nación, tribu, lengua y pueblo</a:t>
          </a:r>
          <a:r>
            <a:rPr lang="es-CO" sz="2300" kern="1200" dirty="0" smtClean="0"/>
            <a:t>”. “</a:t>
          </a:r>
          <a:r>
            <a:rPr lang="es-CO" sz="2300" b="1" kern="1200" dirty="0" smtClean="0"/>
            <a:t>A gran voz</a:t>
          </a:r>
          <a:r>
            <a:rPr lang="es-CO" sz="2300" kern="1200" dirty="0" smtClean="0"/>
            <a:t>” proclama el mensaje: “</a:t>
          </a:r>
          <a:r>
            <a:rPr lang="es-CO" sz="2300" b="1" kern="1200" dirty="0" smtClean="0"/>
            <a:t>Temed a Dios, y dadle gloria; porque la hora de su juicio ha llegado; y adorad a aquel que hizo el cielo y la tierra, y el mar y las fuentes de las aguas</a:t>
          </a:r>
          <a:r>
            <a:rPr lang="es-CO" sz="2300" kern="1200" dirty="0" smtClean="0"/>
            <a:t>”. </a:t>
          </a:r>
          <a:r>
            <a:rPr lang="es-CO" sz="2300" b="1" u="sng" kern="1200" dirty="0" smtClean="0"/>
            <a:t>Apocalipsis 14:6, 7</a:t>
          </a:r>
          <a:r>
            <a:rPr lang="es-CO" sz="2300" b="1" kern="1200" dirty="0" smtClean="0"/>
            <a:t>.</a:t>
          </a:r>
          <a:endParaRPr lang="es-CO" sz="2300" b="1" kern="1200" dirty="0"/>
        </a:p>
      </dsp:txBody>
      <dsp:txXfrm>
        <a:off x="115600" y="270388"/>
        <a:ext cx="7915626" cy="213688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E94D0D-8089-4211-AD3F-B76565FD30F8}">
      <dsp:nvSpPr>
        <dsp:cNvPr id="0" name=""/>
        <dsp:cNvSpPr/>
      </dsp:nvSpPr>
      <dsp:spPr>
        <a:xfrm>
          <a:off x="0" y="25516"/>
          <a:ext cx="8208912" cy="2779920"/>
        </a:xfrm>
        <a:prstGeom prst="roundRect">
          <a:avLst/>
        </a:prstGeom>
        <a:solidFill>
          <a:schemeClr val="accent2">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l" defTabSz="1200150" rtl="0">
            <a:lnSpc>
              <a:spcPct val="90000"/>
            </a:lnSpc>
            <a:spcBef>
              <a:spcPct val="0"/>
            </a:spcBef>
            <a:spcAft>
              <a:spcPct val="35000"/>
            </a:spcAft>
          </a:pPr>
          <a:r>
            <a:rPr lang="es-CO" sz="2700" kern="1200" dirty="0" smtClean="0">
              <a:solidFill>
                <a:srgbClr val="002060"/>
              </a:solidFill>
            </a:rPr>
            <a:t>Es significativo que se diga que un ángel es el heraldo de esa advertencia. La sabiduría divina tuvo a bien representar el carácter exaltado de la obra que el mensaje debía realizar, y el poder y gloria que debían acompañarlo, por medio de la pureza, la gloria y el poder del mensajero celestial. </a:t>
          </a:r>
          <a:endParaRPr lang="es-CO" sz="2700" kern="1200" dirty="0">
            <a:solidFill>
              <a:srgbClr val="002060"/>
            </a:solidFill>
          </a:endParaRPr>
        </a:p>
      </dsp:txBody>
      <dsp:txXfrm>
        <a:off x="135705" y="161221"/>
        <a:ext cx="7937502" cy="2508510"/>
      </dsp:txXfrm>
    </dsp:sp>
    <dsp:sp modelId="{2E77CCD1-ADEA-4090-8D7E-F425063FCABA}">
      <dsp:nvSpPr>
        <dsp:cNvPr id="0" name=""/>
        <dsp:cNvSpPr/>
      </dsp:nvSpPr>
      <dsp:spPr>
        <a:xfrm>
          <a:off x="0" y="2883196"/>
          <a:ext cx="8208912" cy="2779920"/>
        </a:xfrm>
        <a:prstGeom prst="roundRect">
          <a:avLst/>
        </a:prstGeom>
        <a:solidFill>
          <a:schemeClr val="accent2">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l" defTabSz="1200150" rtl="0">
            <a:lnSpc>
              <a:spcPct val="90000"/>
            </a:lnSpc>
            <a:spcBef>
              <a:spcPct val="0"/>
            </a:spcBef>
            <a:spcAft>
              <a:spcPct val="35000"/>
            </a:spcAft>
          </a:pPr>
          <a:r>
            <a:rPr lang="es-CO" sz="2700" kern="1200" dirty="0" smtClean="0">
              <a:solidFill>
                <a:srgbClr val="002060"/>
              </a:solidFill>
            </a:rPr>
            <a:t>Y el vuelo del ángel “en medio del cielo”, la “gran voz” con la que se iba a dar la advertencia y su promulgación a todos “</a:t>
          </a:r>
          <a:r>
            <a:rPr lang="es-CO" sz="2700" u="sng" kern="1200" dirty="0" smtClean="0">
              <a:solidFill>
                <a:srgbClr val="002060"/>
              </a:solidFill>
            </a:rPr>
            <a:t>los que habitan sobre la tierra</a:t>
          </a:r>
          <a:r>
            <a:rPr lang="es-CO" sz="2700" kern="1200" dirty="0" smtClean="0">
              <a:solidFill>
                <a:srgbClr val="002060"/>
              </a:solidFill>
            </a:rPr>
            <a:t>” -“</a:t>
          </a:r>
          <a:r>
            <a:rPr lang="es-CO" sz="2700" u="sng" kern="1200" dirty="0" smtClean="0">
              <a:solidFill>
                <a:srgbClr val="002060"/>
              </a:solidFill>
            </a:rPr>
            <a:t>a toda nación, tribu, lengua y pueblo</a:t>
          </a:r>
          <a:r>
            <a:rPr lang="es-CO" sz="2700" kern="1200" dirty="0" smtClean="0">
              <a:solidFill>
                <a:srgbClr val="002060"/>
              </a:solidFill>
            </a:rPr>
            <a:t>”-, evidencian la rapidez y extensión universal del movimiento...</a:t>
          </a:r>
          <a:endParaRPr lang="es-CO" sz="2700" kern="1200" dirty="0">
            <a:solidFill>
              <a:srgbClr val="002060"/>
            </a:solidFill>
          </a:endParaRPr>
        </a:p>
      </dsp:txBody>
      <dsp:txXfrm>
        <a:off x="135705" y="3018901"/>
        <a:ext cx="7937502" cy="250851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1C17B1-7357-4F18-9A4C-5DEF8805D110}">
      <dsp:nvSpPr>
        <dsp:cNvPr id="0" name=""/>
        <dsp:cNvSpPr/>
      </dsp:nvSpPr>
      <dsp:spPr>
        <a:xfrm>
          <a:off x="0" y="144019"/>
          <a:ext cx="8229600" cy="2570343"/>
        </a:xfrm>
        <a:prstGeom prst="round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s-CO" sz="2500" u="sng" kern="1200" dirty="0" smtClean="0"/>
            <a:t>A Guillermo Miller y a sus colaboradores les fue encomendada la misión de predicar la advertencia en Norteamérica. Dicho país vino a ser el centro del gran movimiento adventista. Allí fue donde la profecía del mensaje del primer ángel tuvo su cumplimiento más directo</a:t>
          </a:r>
          <a:r>
            <a:rPr lang="es-CO" sz="2500" kern="1200" dirty="0" smtClean="0"/>
            <a:t>. </a:t>
          </a:r>
          <a:endParaRPr lang="es-CO" sz="2500" kern="1200" dirty="0"/>
        </a:p>
      </dsp:txBody>
      <dsp:txXfrm>
        <a:off x="125474" y="269493"/>
        <a:ext cx="7978652" cy="2319395"/>
      </dsp:txXfrm>
    </dsp:sp>
    <dsp:sp modelId="{F7DDDF61-601E-48B7-9F3C-FD66F2E3AD52}">
      <dsp:nvSpPr>
        <dsp:cNvPr id="0" name=""/>
        <dsp:cNvSpPr/>
      </dsp:nvSpPr>
      <dsp:spPr>
        <a:xfrm>
          <a:off x="0" y="2786363"/>
          <a:ext cx="8229600" cy="3118289"/>
        </a:xfrm>
        <a:prstGeom prst="round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s-CO" sz="2500" kern="1200" dirty="0" smtClean="0"/>
            <a:t>Los escritos de Miller y de sus asociados se propagaron hasta en países lejanos. Dondequiera que los misioneros hubiesen penetrado, allí también se difundieron las alegres nuevas de la pronta venida de Cristo. Por todas partes se predicaba el mensaje del evangelio eterno: “¡Temed a Dios y dadle gloria; porque ha llegado la hora de su juicio!”...</a:t>
          </a:r>
          <a:endParaRPr lang="es-CO" sz="2500" kern="1200" dirty="0"/>
        </a:p>
      </dsp:txBody>
      <dsp:txXfrm>
        <a:off x="152222" y="2938585"/>
        <a:ext cx="7925156" cy="281384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20/09/2015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a:blipFill>
            <a:blip r:embed="rId2"/>
            <a:tile tx="0" ty="0" sx="100000" sy="100000" flip="none" algn="tl"/>
          </a:blipFill>
        </p:spPr>
        <p:txBody>
          <a:bodyPr>
            <a:normAutofit/>
          </a:bodyPr>
          <a:lstStyle/>
          <a:p>
            <a:pPr marL="0" indent="0" algn="ctr">
              <a:buNone/>
            </a:pPr>
            <a:endParaRPr lang="es-CO" sz="7200" dirty="0" smtClean="0">
              <a:latin typeface="Algerian" pitchFamily="82" charset="0"/>
            </a:endParaRPr>
          </a:p>
          <a:p>
            <a:pPr marL="0" indent="0" algn="ctr">
              <a:buNone/>
            </a:pPr>
            <a:r>
              <a:rPr lang="es-CO" sz="7200" dirty="0" smtClean="0">
                <a:latin typeface="Algerian" pitchFamily="82" charset="0"/>
              </a:rPr>
              <a:t>El </a:t>
            </a:r>
            <a:r>
              <a:rPr lang="es-CO" sz="7200" dirty="0">
                <a:latin typeface="Algerian" pitchFamily="82" charset="0"/>
              </a:rPr>
              <a:t>fin de los 2.300 </a:t>
            </a:r>
            <a:r>
              <a:rPr lang="es-CO" sz="7200" dirty="0" smtClean="0">
                <a:latin typeface="Algerian" pitchFamily="82" charset="0"/>
              </a:rPr>
              <a:t>días</a:t>
            </a:r>
            <a:endParaRPr lang="es-CO" sz="7200" dirty="0">
              <a:latin typeface="Algerian" pitchFamily="82" charset="0"/>
            </a:endParaRPr>
          </a:p>
        </p:txBody>
      </p:sp>
    </p:spTree>
    <p:extLst>
      <p:ext uri="{BB962C8B-B14F-4D97-AF65-F5344CB8AC3E}">
        <p14:creationId xmlns:p14="http://schemas.microsoft.com/office/powerpoint/2010/main" val="1680249447"/>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r>
              <a:rPr lang="es-CO" dirty="0">
                <a:latin typeface="Algerian" pitchFamily="82" charset="0"/>
              </a:rPr>
              <a:t>El fin de los 2.300 </a:t>
            </a:r>
            <a:r>
              <a:rPr lang="es-CO" dirty="0" smtClean="0">
                <a:latin typeface="Algerian" pitchFamily="82" charset="0"/>
              </a:rPr>
              <a:t>días</a:t>
            </a:r>
            <a:endParaRPr lang="es-CO" dirty="0">
              <a:latin typeface="Algerian" pitchFamily="82" charset="0"/>
            </a:endParaRPr>
          </a:p>
        </p:txBody>
      </p:sp>
      <p:graphicFrame>
        <p:nvGraphicFramePr>
          <p:cNvPr id="5" name="4 Marcador de contenido"/>
          <p:cNvGraphicFramePr>
            <a:graphicFrameLocks noGrp="1"/>
          </p:cNvGraphicFramePr>
          <p:nvPr>
            <p:ph idx="1"/>
            <p:extLst>
              <p:ext uri="{D42A27DB-BD31-4B8C-83A1-F6EECF244321}">
                <p14:modId xmlns:p14="http://schemas.microsoft.com/office/powerpoint/2010/main" val="534496063"/>
              </p:ext>
            </p:extLst>
          </p:nvPr>
        </p:nvGraphicFramePr>
        <p:xfrm>
          <a:off x="457200" y="1600201"/>
          <a:ext cx="5770984" cy="20448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5 Diagrama"/>
          <p:cNvGraphicFramePr/>
          <p:nvPr>
            <p:extLst>
              <p:ext uri="{D42A27DB-BD31-4B8C-83A1-F6EECF244321}">
                <p14:modId xmlns:p14="http://schemas.microsoft.com/office/powerpoint/2010/main" val="836647489"/>
              </p:ext>
            </p:extLst>
          </p:nvPr>
        </p:nvGraphicFramePr>
        <p:xfrm>
          <a:off x="467544" y="4077072"/>
          <a:ext cx="8146826" cy="267765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1027" name="Picture 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516217" y="1700808"/>
            <a:ext cx="2098154" cy="18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5082768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down)">
                                      <p:cBhvr>
                                        <p:cTn id="10" dur="500"/>
                                        <p:tgtEl>
                                          <p:spTgt spid="6"/>
                                        </p:tgtEl>
                                      </p:cBhvr>
                                    </p:animEffect>
                                  </p:childTnLst>
                                </p:cTn>
                              </p:par>
                              <p:par>
                                <p:cTn id="11" presetID="22" presetClass="entr" presetSubtype="4" fill="hold" nodeType="withEffect">
                                  <p:stCondLst>
                                    <p:cond delay="0"/>
                                  </p:stCondLst>
                                  <p:childTnLst>
                                    <p:set>
                                      <p:cBhvr>
                                        <p:cTn id="12" dur="1" fill="hold">
                                          <p:stCondLst>
                                            <p:cond delay="0"/>
                                          </p:stCondLst>
                                        </p:cTn>
                                        <p:tgtEl>
                                          <p:spTgt spid="1027"/>
                                        </p:tgtEl>
                                        <p:attrNameLst>
                                          <p:attrName>style.visibility</p:attrName>
                                        </p:attrNameLst>
                                      </p:cBhvr>
                                      <p:to>
                                        <p:strVal val="visible"/>
                                      </p:to>
                                    </p:set>
                                    <p:animEffect transition="in" filter="wipe(down)">
                                      <p:cBhvr>
                                        <p:cTn id="13" dur="5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Graphic spid="6"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Marcador de contenido"/>
          <p:cNvGraphicFramePr>
            <a:graphicFrameLocks noGrp="1"/>
          </p:cNvGraphicFramePr>
          <p:nvPr>
            <p:ph idx="1"/>
            <p:extLst>
              <p:ext uri="{D42A27DB-BD31-4B8C-83A1-F6EECF244321}">
                <p14:modId xmlns:p14="http://schemas.microsoft.com/office/powerpoint/2010/main" val="1432443679"/>
              </p:ext>
            </p:extLst>
          </p:nvPr>
        </p:nvGraphicFramePr>
        <p:xfrm>
          <a:off x="395536" y="620688"/>
          <a:ext cx="8208912" cy="56886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2293475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5">
              <a:lumMod val="20000"/>
              <a:lumOff val="80000"/>
            </a:schemeClr>
          </a:solidFill>
        </p:spPr>
        <p:txBody>
          <a:bodyPr>
            <a:normAutofit fontScale="92500" lnSpcReduction="20000"/>
          </a:bodyPr>
          <a:lstStyle/>
          <a:p>
            <a:pPr marL="0" indent="0" algn="ctr">
              <a:buNone/>
            </a:pPr>
            <a:r>
              <a:rPr lang="es-CO" dirty="0"/>
              <a:t>A semejanza de la gran Reforma del siglo XVI, el movimiento adventista surgió al mismo tiempo en diferentes países de la cristiandad. </a:t>
            </a:r>
            <a:endParaRPr lang="es-CO" dirty="0" smtClean="0"/>
          </a:p>
          <a:p>
            <a:pPr marL="0" indent="0" algn="ctr">
              <a:buNone/>
            </a:pPr>
            <a:endParaRPr lang="es-CO" dirty="0" smtClean="0"/>
          </a:p>
          <a:p>
            <a:pPr marL="0" indent="0" algn="ctr">
              <a:buNone/>
            </a:pPr>
            <a:r>
              <a:rPr lang="es-CO" dirty="0" smtClean="0">
                <a:solidFill>
                  <a:srgbClr val="FF0000"/>
                </a:solidFill>
              </a:rPr>
              <a:t>Tanto </a:t>
            </a:r>
            <a:r>
              <a:rPr lang="es-CO" dirty="0">
                <a:solidFill>
                  <a:srgbClr val="FF0000"/>
                </a:solidFill>
              </a:rPr>
              <a:t>en Europa como en América hubo hombres de fe y de oración que fueron inducidos a estudiar las profecías, y que, al escudriñar la Palabra inspirada, hallaron evidencias convincentes de que el fin de todas las cosas era inminente. </a:t>
            </a:r>
            <a:endParaRPr lang="es-CO" dirty="0" smtClean="0">
              <a:solidFill>
                <a:srgbClr val="FF0000"/>
              </a:solidFill>
            </a:endParaRPr>
          </a:p>
          <a:p>
            <a:pPr marL="0" indent="0" algn="ctr">
              <a:buNone/>
            </a:pPr>
            <a:endParaRPr lang="es-CO" dirty="0" smtClean="0">
              <a:solidFill>
                <a:srgbClr val="FF0000"/>
              </a:solidFill>
            </a:endParaRPr>
          </a:p>
          <a:p>
            <a:pPr marL="0" indent="0" algn="ctr">
              <a:buNone/>
            </a:pPr>
            <a:r>
              <a:rPr lang="es-CO" dirty="0" smtClean="0"/>
              <a:t>En </a:t>
            </a:r>
            <a:r>
              <a:rPr lang="es-CO" dirty="0"/>
              <a:t>diferentes países había grupos aislados de cristianos que, por el solo estudio de las Escrituras, llegaron a creer que el advenimiento del Señor estaba cerca...</a:t>
            </a:r>
          </a:p>
          <a:p>
            <a:endParaRPr lang="es-CO" dirty="0" smtClean="0"/>
          </a:p>
          <a:p>
            <a:pPr marL="0" indent="0">
              <a:buNone/>
            </a:pPr>
            <a:endParaRPr lang="es-CO" dirty="0" smtClean="0"/>
          </a:p>
          <a:p>
            <a:endParaRPr lang="es-CO" dirty="0"/>
          </a:p>
          <a:p>
            <a:endParaRPr lang="es-CO" dirty="0"/>
          </a:p>
        </p:txBody>
      </p:sp>
    </p:spTree>
    <p:extLst>
      <p:ext uri="{BB962C8B-B14F-4D97-AF65-F5344CB8AC3E}">
        <p14:creationId xmlns:p14="http://schemas.microsoft.com/office/powerpoint/2010/main" val="47967506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5">
              <a:lumMod val="20000"/>
              <a:lumOff val="80000"/>
            </a:schemeClr>
          </a:solidFill>
        </p:spPr>
        <p:txBody>
          <a:bodyPr>
            <a:normAutofit fontScale="90000"/>
          </a:bodyPr>
          <a:lstStyle/>
          <a:p>
            <a:r>
              <a:rPr lang="es-CO" b="1" i="1" dirty="0" smtClean="0"/>
              <a:t>Dios revela su verdad a los que la quieran conocer</a:t>
            </a:r>
            <a:endParaRPr lang="es-CO" b="1" i="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8003" y="1700808"/>
            <a:ext cx="4104456"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706953"/>
            <a:ext cx="3960440"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5733256"/>
            <a:ext cx="8280919" cy="584775"/>
          </a:xfrm>
          <a:prstGeom prst="rect">
            <a:avLst/>
          </a:prstGeom>
          <a:solidFill>
            <a:schemeClr val="accent5">
              <a:lumMod val="20000"/>
              <a:lumOff val="80000"/>
            </a:schemeClr>
          </a:solidFill>
        </p:spPr>
        <p:txBody>
          <a:bodyPr wrap="square">
            <a:spAutoFit/>
          </a:bodyPr>
          <a:lstStyle/>
          <a:p>
            <a:r>
              <a:rPr lang="es-CO" sz="3200" b="1" i="1" dirty="0"/>
              <a:t>Pero le será negada a los cobardes e </a:t>
            </a:r>
            <a:r>
              <a:rPr lang="es-CO" sz="3200" b="1" i="1" dirty="0" smtClean="0"/>
              <a:t>incrédulos</a:t>
            </a:r>
            <a:endParaRPr lang="es-CO" sz="3200" b="1" i="1" dirty="0"/>
          </a:p>
        </p:txBody>
      </p:sp>
    </p:spTree>
    <p:extLst>
      <p:ext uri="{BB962C8B-B14F-4D97-AF65-F5344CB8AC3E}">
        <p14:creationId xmlns:p14="http://schemas.microsoft.com/office/powerpoint/2010/main" val="1336357919"/>
      </p:ext>
    </p:extLst>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879531748"/>
              </p:ext>
            </p:extLst>
          </p:nvPr>
        </p:nvGraphicFramePr>
        <p:xfrm>
          <a:off x="457200" y="404664"/>
          <a:ext cx="8229600"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7769967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332656"/>
            <a:ext cx="8244916" cy="864096"/>
          </a:xfrm>
          <a:solidFill>
            <a:schemeClr val="accent4">
              <a:lumMod val="40000"/>
              <a:lumOff val="60000"/>
            </a:schemeClr>
          </a:solidFill>
        </p:spPr>
        <p:txBody>
          <a:bodyPr>
            <a:normAutofit fontScale="92500" lnSpcReduction="10000"/>
          </a:bodyPr>
          <a:lstStyle/>
          <a:p>
            <a:pPr marL="0" indent="0">
              <a:buNone/>
            </a:pPr>
            <a:r>
              <a:rPr lang="es-CO" sz="5700" b="1" i="1" dirty="0" smtClean="0">
                <a:solidFill>
                  <a:srgbClr val="FF0000"/>
                </a:solidFill>
              </a:rPr>
              <a:t>1. </a:t>
            </a:r>
            <a:r>
              <a:rPr lang="es-CO" sz="4600" b="1" u="sng" dirty="0" smtClean="0"/>
              <a:t>Serena expectativa</a:t>
            </a:r>
            <a:endParaRPr lang="es-CO" sz="4600" b="1" u="sng" dirty="0"/>
          </a:p>
        </p:txBody>
      </p:sp>
      <p:sp>
        <p:nvSpPr>
          <p:cNvPr id="2" name="1 Rectángulo"/>
          <p:cNvSpPr/>
          <p:nvPr/>
        </p:nvSpPr>
        <p:spPr>
          <a:xfrm>
            <a:off x="524869" y="1556792"/>
            <a:ext cx="5616624" cy="2246769"/>
          </a:xfrm>
          <a:prstGeom prst="rect">
            <a:avLst/>
          </a:prstGeom>
          <a:solidFill>
            <a:schemeClr val="accent2">
              <a:lumMod val="20000"/>
              <a:lumOff val="80000"/>
            </a:schemeClr>
          </a:solidFill>
        </p:spPr>
        <p:txBody>
          <a:bodyPr wrap="square">
            <a:spAutoFit/>
          </a:bodyPr>
          <a:lstStyle/>
          <a:p>
            <a:r>
              <a:rPr lang="es-CO" sz="2000" dirty="0"/>
              <a:t>Los que habían aceptado el mensaje aguardaban la venida de su Salvador con un deseo indescriptible. El tiempo en que esperaban encontrarse con él estaba cercano. Y a esa hora se acercaban con solemne calma. Descansaban en dulce comunión con Dios, un anticipo de la paz que sería suya en la gloria venidera. </a:t>
            </a:r>
          </a:p>
        </p:txBody>
      </p:sp>
      <p:sp>
        <p:nvSpPr>
          <p:cNvPr id="5" name="4 Rectángulo"/>
          <p:cNvSpPr/>
          <p:nvPr/>
        </p:nvSpPr>
        <p:spPr>
          <a:xfrm>
            <a:off x="539552" y="3933056"/>
            <a:ext cx="8064896" cy="2677656"/>
          </a:xfrm>
          <a:prstGeom prst="rect">
            <a:avLst/>
          </a:prstGeom>
          <a:solidFill>
            <a:schemeClr val="accent2">
              <a:lumMod val="20000"/>
              <a:lumOff val="80000"/>
            </a:schemeClr>
          </a:solidFill>
        </p:spPr>
        <p:txBody>
          <a:bodyPr wrap="square">
            <a:spAutoFit/>
          </a:bodyPr>
          <a:lstStyle/>
          <a:p>
            <a:r>
              <a:rPr lang="es-CO" sz="2400" dirty="0"/>
              <a:t>Ninguno de los que experimentaron esa esperanza y esa confianza pudo olvidar esas preciosas horas de expectativa. </a:t>
            </a:r>
            <a:r>
              <a:rPr lang="es-CO" sz="2400" u="sng" dirty="0"/>
              <a:t>Pocas semanas antes del tiempo señalado, la mayoría dejó de lado las tareas mundanas</a:t>
            </a:r>
            <a:r>
              <a:rPr lang="es-CO" sz="2400" dirty="0"/>
              <a:t>. Los creyentes sinceros </a:t>
            </a:r>
            <a:r>
              <a:rPr lang="es-CO" sz="2400" u="sng" dirty="0"/>
              <a:t>examinaban cuidadosamente todos los pensamientos y emociones de sus corazones como si estuviesen en el lecho de muerte y en pocas horas cerrarían sus ojos a las escenas de este mundo</a:t>
            </a:r>
            <a:r>
              <a:rPr lang="es-CO" sz="2400" dirty="0"/>
              <a:t>.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41493" y="1556792"/>
            <a:ext cx="2462955" cy="22467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9346327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par>
                                <p:cTn id="17" presetID="31" presetClass="entr" presetSubtype="0" fill="hold" nodeType="withEffect">
                                  <p:stCondLst>
                                    <p:cond delay="0"/>
                                  </p:stCondLst>
                                  <p:childTnLst>
                                    <p:set>
                                      <p:cBhvr>
                                        <p:cTn id="18" dur="1" fill="hold">
                                          <p:stCondLst>
                                            <p:cond delay="0"/>
                                          </p:stCondLst>
                                        </p:cTn>
                                        <p:tgtEl>
                                          <p:spTgt spid="3074"/>
                                        </p:tgtEl>
                                        <p:attrNameLst>
                                          <p:attrName>style.visibility</p:attrName>
                                        </p:attrNameLst>
                                      </p:cBhvr>
                                      <p:to>
                                        <p:strVal val="visible"/>
                                      </p:to>
                                    </p:set>
                                    <p:anim calcmode="lin" valueType="num">
                                      <p:cBhvr>
                                        <p:cTn id="19" dur="1000" fill="hold"/>
                                        <p:tgtEl>
                                          <p:spTgt spid="3074"/>
                                        </p:tgtEl>
                                        <p:attrNameLst>
                                          <p:attrName>ppt_w</p:attrName>
                                        </p:attrNameLst>
                                      </p:cBhvr>
                                      <p:tavLst>
                                        <p:tav tm="0">
                                          <p:val>
                                            <p:fltVal val="0"/>
                                          </p:val>
                                        </p:tav>
                                        <p:tav tm="100000">
                                          <p:val>
                                            <p:strVal val="#ppt_w"/>
                                          </p:val>
                                        </p:tav>
                                      </p:tavLst>
                                    </p:anim>
                                    <p:anim calcmode="lin" valueType="num">
                                      <p:cBhvr>
                                        <p:cTn id="20" dur="1000" fill="hold"/>
                                        <p:tgtEl>
                                          <p:spTgt spid="3074"/>
                                        </p:tgtEl>
                                        <p:attrNameLst>
                                          <p:attrName>ppt_h</p:attrName>
                                        </p:attrNameLst>
                                      </p:cBhvr>
                                      <p:tavLst>
                                        <p:tav tm="0">
                                          <p:val>
                                            <p:fltVal val="0"/>
                                          </p:val>
                                        </p:tav>
                                        <p:tav tm="100000">
                                          <p:val>
                                            <p:strVal val="#ppt_h"/>
                                          </p:val>
                                        </p:tav>
                                      </p:tavLst>
                                    </p:anim>
                                    <p:anim calcmode="lin" valueType="num">
                                      <p:cBhvr>
                                        <p:cTn id="21" dur="1000" fill="hold"/>
                                        <p:tgtEl>
                                          <p:spTgt spid="3074"/>
                                        </p:tgtEl>
                                        <p:attrNameLst>
                                          <p:attrName>style.rotation</p:attrName>
                                        </p:attrNameLst>
                                      </p:cBhvr>
                                      <p:tavLst>
                                        <p:tav tm="0">
                                          <p:val>
                                            <p:fltVal val="90"/>
                                          </p:val>
                                        </p:tav>
                                        <p:tav tm="100000">
                                          <p:val>
                                            <p:fltVal val="0"/>
                                          </p:val>
                                        </p:tav>
                                      </p:tavLst>
                                    </p:anim>
                                    <p:animEffect transition="in" filter="fade">
                                      <p:cBhvr>
                                        <p:cTn id="22" dur="1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rgbClr val="002060"/>
          </a:solidFill>
        </p:spPr>
        <p:txBody>
          <a:bodyPr>
            <a:normAutofit fontScale="85000" lnSpcReduction="10000"/>
          </a:bodyPr>
          <a:lstStyle/>
          <a:p>
            <a:pPr marL="0" indent="0" algn="ctr">
              <a:buNone/>
            </a:pPr>
            <a:r>
              <a:rPr lang="es-CO" dirty="0">
                <a:solidFill>
                  <a:schemeClr val="bg1"/>
                </a:solidFill>
              </a:rPr>
              <a:t>No se trataba de hacer “vestiduras de ascensión”,*[Nota: La patraña de que los adventistas hicieron mantos especiales para subir “</a:t>
            </a:r>
            <a:r>
              <a:rPr lang="es-CO" dirty="0">
                <a:solidFill>
                  <a:schemeClr val="bg1"/>
                </a:solidFill>
                <a:latin typeface="Agency FB" pitchFamily="34" charset="0"/>
              </a:rPr>
              <a:t>al encuentro del Señor en el aire</a:t>
            </a:r>
            <a:r>
              <a:rPr lang="es-CO" dirty="0">
                <a:solidFill>
                  <a:schemeClr val="bg1"/>
                </a:solidFill>
              </a:rPr>
              <a:t>” fue inventada por los que deseaban vituperar la causa. </a:t>
            </a:r>
            <a:r>
              <a:rPr lang="es-CO" dirty="0" smtClean="0">
                <a:solidFill>
                  <a:schemeClr val="bg1"/>
                </a:solidFill>
              </a:rPr>
              <a:t>Fue </a:t>
            </a:r>
            <a:r>
              <a:rPr lang="es-CO" dirty="0">
                <a:solidFill>
                  <a:schemeClr val="bg1"/>
                </a:solidFill>
              </a:rPr>
              <a:t>propagada de modo tan ingenioso que muchos la creyeron; pero una investigación probó su falsedad</a:t>
            </a:r>
            <a:r>
              <a:rPr lang="es-CO" dirty="0" smtClean="0">
                <a:solidFill>
                  <a:schemeClr val="bg1"/>
                </a:solidFill>
              </a:rPr>
              <a:t>.</a:t>
            </a:r>
          </a:p>
          <a:p>
            <a:pPr marL="0" indent="0" algn="ctr">
              <a:buNone/>
            </a:pPr>
            <a:r>
              <a:rPr lang="es-CO" dirty="0" smtClean="0">
                <a:solidFill>
                  <a:schemeClr val="bg1"/>
                </a:solidFill>
              </a:rPr>
              <a:t> </a:t>
            </a:r>
          </a:p>
          <a:p>
            <a:pPr marL="0" indent="0" algn="ctr">
              <a:buNone/>
            </a:pPr>
            <a:r>
              <a:rPr lang="es-CO" b="1" dirty="0" smtClean="0">
                <a:solidFill>
                  <a:srgbClr val="FFFF00"/>
                </a:solidFill>
              </a:rPr>
              <a:t>Durante </a:t>
            </a:r>
            <a:r>
              <a:rPr lang="es-CO" b="1" dirty="0">
                <a:solidFill>
                  <a:srgbClr val="FFFF00"/>
                </a:solidFill>
              </a:rPr>
              <a:t>muchos años se ofreció una buena gratificación al que probara la veracidad del aserto, pero hasta la fecha nadie pudo hacerlo. </a:t>
            </a:r>
            <a:endParaRPr lang="es-CO" b="1" dirty="0" smtClean="0">
              <a:solidFill>
                <a:srgbClr val="FFFF00"/>
              </a:solidFill>
            </a:endParaRPr>
          </a:p>
          <a:p>
            <a:pPr marL="0" indent="0" algn="ctr">
              <a:buNone/>
            </a:pPr>
            <a:endParaRPr lang="es-CO" dirty="0" smtClean="0">
              <a:solidFill>
                <a:schemeClr val="bg1"/>
              </a:solidFill>
            </a:endParaRPr>
          </a:p>
          <a:p>
            <a:pPr marL="0" indent="0" algn="ctr">
              <a:buNone/>
            </a:pPr>
            <a:r>
              <a:rPr lang="es-CO" dirty="0" smtClean="0">
                <a:solidFill>
                  <a:schemeClr val="bg1"/>
                </a:solidFill>
              </a:rPr>
              <a:t>Nadie </a:t>
            </a:r>
            <a:r>
              <a:rPr lang="es-CO" dirty="0">
                <a:solidFill>
                  <a:schemeClr val="bg1"/>
                </a:solidFill>
              </a:rPr>
              <a:t>que amara la venida del Señor hubiera sido tan poco conocedor de las Escrituras y suponer que para semejante ocasión fuesen necesarias vestiduras que pudieran hacerse ellos. </a:t>
            </a:r>
          </a:p>
          <a:p>
            <a:endParaRPr lang="es-CO" dirty="0"/>
          </a:p>
        </p:txBody>
      </p:sp>
    </p:spTree>
    <p:extLst>
      <p:ext uri="{BB962C8B-B14F-4D97-AF65-F5344CB8AC3E}">
        <p14:creationId xmlns:p14="http://schemas.microsoft.com/office/powerpoint/2010/main" val="210956656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bg1"/>
          </a:solidFill>
        </p:spPr>
        <p:txBody>
          <a:bodyPr>
            <a:normAutofit fontScale="77500" lnSpcReduction="20000"/>
          </a:bodyPr>
          <a:lstStyle/>
          <a:p>
            <a:pPr marL="0" indent="0" algn="ctr">
              <a:buNone/>
            </a:pPr>
            <a:r>
              <a:rPr lang="es-CO" dirty="0">
                <a:solidFill>
                  <a:srgbClr val="0070C0"/>
                </a:solidFill>
              </a:rPr>
              <a:t>La única vestidura que necesitarán los santos para ir al encuentro del Señor es la justicia de Cristo. </a:t>
            </a:r>
            <a:endParaRPr lang="es-CO" dirty="0" smtClean="0">
              <a:solidFill>
                <a:srgbClr val="0070C0"/>
              </a:solidFill>
            </a:endParaRPr>
          </a:p>
          <a:p>
            <a:pPr marL="0" indent="0" algn="ctr">
              <a:buNone/>
            </a:pPr>
            <a:endParaRPr lang="es-CO" dirty="0" smtClean="0"/>
          </a:p>
          <a:p>
            <a:pPr marL="0" indent="0" algn="ctr">
              <a:buNone/>
            </a:pPr>
            <a:r>
              <a:rPr lang="es-CO" dirty="0" smtClean="0"/>
              <a:t>Ver </a:t>
            </a:r>
            <a:r>
              <a:rPr lang="es-CO" u="sng" dirty="0">
                <a:solidFill>
                  <a:srgbClr val="FF0000"/>
                </a:solidFill>
              </a:rPr>
              <a:t>Isaías </a:t>
            </a:r>
            <a:r>
              <a:rPr lang="es-CO" u="sng" dirty="0" smtClean="0">
                <a:solidFill>
                  <a:srgbClr val="FF0000"/>
                </a:solidFill>
              </a:rPr>
              <a:t>61:10</a:t>
            </a:r>
            <a:r>
              <a:rPr lang="es-CO" dirty="0" smtClean="0"/>
              <a:t>. «</a:t>
            </a:r>
            <a:r>
              <a:rPr lang="es-CO" b="1" dirty="0" smtClean="0">
                <a:latin typeface="Agency FB" pitchFamily="34" charset="0"/>
              </a:rPr>
              <a:t>En </a:t>
            </a:r>
            <a:r>
              <a:rPr lang="es-CO" b="1" dirty="0">
                <a:latin typeface="Agency FB" pitchFamily="34" charset="0"/>
              </a:rPr>
              <a:t>gran manera me gozaré en Jehová, mi alma se alegrará en mi Dios; porque me vistió con ropas de salvación, me rodeó de manto de justicia, como a novio me atavió, y como a novia adornada con sus </a:t>
            </a:r>
            <a:r>
              <a:rPr lang="es-CO" b="1" dirty="0" smtClean="0">
                <a:latin typeface="Agency FB" pitchFamily="34" charset="0"/>
              </a:rPr>
              <a:t>joyas</a:t>
            </a:r>
            <a:r>
              <a:rPr lang="es-CO" dirty="0" smtClean="0"/>
              <a:t>» y </a:t>
            </a:r>
            <a:r>
              <a:rPr lang="es-CO" u="sng" dirty="0">
                <a:solidFill>
                  <a:srgbClr val="FF0000"/>
                </a:solidFill>
              </a:rPr>
              <a:t>Apocalipsis 19:8</a:t>
            </a:r>
            <a:r>
              <a:rPr lang="es-CO" dirty="0"/>
              <a:t>. </a:t>
            </a:r>
            <a:r>
              <a:rPr lang="es-CO" dirty="0" smtClean="0"/>
              <a:t>«</a:t>
            </a:r>
            <a:r>
              <a:rPr lang="es-CO" b="1" dirty="0" smtClean="0">
                <a:latin typeface="Agency FB" pitchFamily="34" charset="0"/>
              </a:rPr>
              <a:t>Y </a:t>
            </a:r>
            <a:r>
              <a:rPr lang="es-CO" b="1" dirty="0">
                <a:latin typeface="Agency FB" pitchFamily="34" charset="0"/>
              </a:rPr>
              <a:t>a ella se le ha concedido que se vista de lino fino, limpio y resplandeciente; porque el </a:t>
            </a:r>
            <a:r>
              <a:rPr lang="es-CO" b="1" u="sng" dirty="0">
                <a:latin typeface="Agency FB" pitchFamily="34" charset="0"/>
              </a:rPr>
              <a:t>lino fino es la justicia de los </a:t>
            </a:r>
            <a:r>
              <a:rPr lang="es-CO" b="1" u="sng" dirty="0" smtClean="0">
                <a:latin typeface="Agency FB" pitchFamily="34" charset="0"/>
              </a:rPr>
              <a:t>santos</a:t>
            </a:r>
            <a:r>
              <a:rPr lang="es-CO" dirty="0" smtClean="0"/>
              <a:t>».</a:t>
            </a:r>
          </a:p>
          <a:p>
            <a:pPr marL="0" indent="0" algn="ctr">
              <a:buNone/>
            </a:pPr>
            <a:r>
              <a:rPr lang="es-CO" dirty="0" smtClean="0"/>
              <a:t>Pero todos </a:t>
            </a:r>
            <a:r>
              <a:rPr lang="es-CO" dirty="0"/>
              <a:t>sentían la necesidad de una evidencia </a:t>
            </a:r>
            <a:r>
              <a:rPr lang="es-CO" u="sng" dirty="0" smtClean="0"/>
              <a:t>INTERNA</a:t>
            </a:r>
            <a:r>
              <a:rPr lang="es-CO" dirty="0" smtClean="0"/>
              <a:t> </a:t>
            </a:r>
            <a:r>
              <a:rPr lang="es-CO" dirty="0"/>
              <a:t>de que estaban preparados para recibir al Salvador; sus vestiduras blancas eran la pureza del alma: un carácter limpiado de pecado por la sangre expiatoria de Cristo. </a:t>
            </a:r>
            <a:endParaRPr lang="es-CO" dirty="0" smtClean="0"/>
          </a:p>
          <a:p>
            <a:pPr marL="0" indent="0" algn="ctr">
              <a:buNone/>
            </a:pPr>
            <a:endParaRPr lang="es-CO" dirty="0" smtClean="0">
              <a:solidFill>
                <a:srgbClr val="0070C0"/>
              </a:solidFill>
            </a:endParaRPr>
          </a:p>
          <a:p>
            <a:pPr marL="0" indent="0" algn="ctr">
              <a:buNone/>
            </a:pPr>
            <a:r>
              <a:rPr lang="es-CO" dirty="0" smtClean="0">
                <a:solidFill>
                  <a:srgbClr val="0070C0"/>
                </a:solidFill>
              </a:rPr>
              <a:t>Nota: Esta evidencia INTERNA la proporciona el E. Santo, de </a:t>
            </a:r>
            <a:r>
              <a:rPr lang="es-CO" dirty="0">
                <a:solidFill>
                  <a:srgbClr val="0070C0"/>
                </a:solidFill>
              </a:rPr>
              <a:t>a</a:t>
            </a:r>
            <a:r>
              <a:rPr lang="es-CO" dirty="0" smtClean="0">
                <a:solidFill>
                  <a:srgbClr val="0070C0"/>
                </a:solidFill>
              </a:rPr>
              <a:t>dentro hacia afuera, transformando nuestro carácter, semejante al de Cristo.</a:t>
            </a:r>
            <a:endParaRPr lang="es-CO" dirty="0">
              <a:solidFill>
                <a:srgbClr val="0070C0"/>
              </a:solidFill>
            </a:endParaRPr>
          </a:p>
        </p:txBody>
      </p:sp>
    </p:spTree>
    <p:extLst>
      <p:ext uri="{BB962C8B-B14F-4D97-AF65-F5344CB8AC3E}">
        <p14:creationId xmlns:p14="http://schemas.microsoft.com/office/powerpoint/2010/main" val="385587407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rgbClr val="002060"/>
          </a:solidFill>
        </p:spPr>
        <p:txBody>
          <a:bodyPr>
            <a:normAutofit fontScale="92500" lnSpcReduction="10000"/>
          </a:bodyPr>
          <a:lstStyle/>
          <a:p>
            <a:pPr marL="0" indent="0" algn="ctr">
              <a:buNone/>
            </a:pPr>
            <a:r>
              <a:rPr lang="es-CO" dirty="0">
                <a:solidFill>
                  <a:srgbClr val="FFFF00"/>
                </a:solidFill>
              </a:rPr>
              <a:t>¡Ojalá hubiese aún entre el pueblo que profesa pertenecer a Dios el mismo espíritu para escudriñar el corazón, y la misma fe ferviente y decidida</a:t>
            </a:r>
            <a:r>
              <a:rPr lang="es-CO" dirty="0" smtClean="0">
                <a:solidFill>
                  <a:srgbClr val="FFFF00"/>
                </a:solidFill>
              </a:rPr>
              <a:t>!</a:t>
            </a:r>
          </a:p>
          <a:p>
            <a:pPr marL="0" indent="0" algn="ctr">
              <a:buNone/>
            </a:pPr>
            <a:r>
              <a:rPr lang="es-CO" dirty="0" smtClean="0">
                <a:solidFill>
                  <a:srgbClr val="FFFF00"/>
                </a:solidFill>
              </a:rPr>
              <a:t> </a:t>
            </a:r>
          </a:p>
          <a:p>
            <a:pPr marL="0" indent="0" algn="ctr">
              <a:buNone/>
            </a:pPr>
            <a:r>
              <a:rPr lang="es-CO" b="1" dirty="0" smtClean="0">
                <a:solidFill>
                  <a:schemeClr val="bg1"/>
                </a:solidFill>
              </a:rPr>
              <a:t>Si </a:t>
            </a:r>
            <a:r>
              <a:rPr lang="es-CO" b="1" dirty="0">
                <a:solidFill>
                  <a:schemeClr val="bg1"/>
                </a:solidFill>
              </a:rPr>
              <a:t>hubiesen seguido humillándose así ante el Señor y dirigiendo sus súplicas al trono de la misericordia, poseerían una experiencia mucho más valiosa que la que poseen ahora. </a:t>
            </a:r>
            <a:endParaRPr lang="es-CO" b="1" dirty="0" smtClean="0">
              <a:solidFill>
                <a:schemeClr val="bg1"/>
              </a:solidFill>
            </a:endParaRPr>
          </a:p>
          <a:p>
            <a:pPr marL="0" indent="0" algn="ctr">
              <a:buNone/>
            </a:pPr>
            <a:endParaRPr lang="es-CO" dirty="0" smtClean="0">
              <a:solidFill>
                <a:srgbClr val="FFFF00"/>
              </a:solidFill>
            </a:endParaRPr>
          </a:p>
          <a:p>
            <a:pPr marL="0" indent="0" algn="ctr">
              <a:buNone/>
            </a:pPr>
            <a:r>
              <a:rPr lang="es-CO" dirty="0" smtClean="0">
                <a:solidFill>
                  <a:srgbClr val="FFFF00"/>
                </a:solidFill>
              </a:rPr>
              <a:t>Hay </a:t>
            </a:r>
            <a:r>
              <a:rPr lang="es-CO" dirty="0">
                <a:solidFill>
                  <a:srgbClr val="FFFF00"/>
                </a:solidFill>
              </a:rPr>
              <a:t>demasiado poca oración, escasea una real convicción de pecado, y la falta de una fe viviente deja a muchos destituidos de la gracia tan abundantemente provista por nuestro Redentor.</a:t>
            </a:r>
          </a:p>
          <a:p>
            <a:endParaRPr lang="es-CO" dirty="0"/>
          </a:p>
          <a:p>
            <a:endParaRPr lang="es-CO" dirty="0"/>
          </a:p>
        </p:txBody>
      </p:sp>
    </p:spTree>
    <p:extLst>
      <p:ext uri="{BB962C8B-B14F-4D97-AF65-F5344CB8AC3E}">
        <p14:creationId xmlns:p14="http://schemas.microsoft.com/office/powerpoint/2010/main" val="287582137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bg1"/>
          </a:solidFill>
        </p:spPr>
        <p:txBody>
          <a:bodyPr>
            <a:normAutofit fontScale="92500" lnSpcReduction="20000"/>
          </a:bodyPr>
          <a:lstStyle/>
          <a:p>
            <a:pPr marL="0" indent="0" algn="ctr">
              <a:buNone/>
            </a:pPr>
            <a:r>
              <a:rPr lang="es-CO" dirty="0" smtClean="0"/>
              <a:t>DIOS SE PROPUSO PROBAR A SU PUEBLO. </a:t>
            </a:r>
            <a:r>
              <a:rPr lang="es-CO" u="sng" dirty="0"/>
              <a:t>Su mano ocultó un error cometido en el cálculo de los períodos proféticos</a:t>
            </a:r>
            <a:r>
              <a:rPr lang="es-CO" dirty="0"/>
              <a:t>. </a:t>
            </a:r>
            <a:endParaRPr lang="es-CO" dirty="0" smtClean="0"/>
          </a:p>
          <a:p>
            <a:pPr marL="0" indent="0" algn="ctr">
              <a:buNone/>
            </a:pPr>
            <a:endParaRPr lang="es-CO" dirty="0" smtClean="0"/>
          </a:p>
          <a:p>
            <a:pPr marL="0" indent="0" algn="ctr">
              <a:buNone/>
            </a:pPr>
            <a:r>
              <a:rPr lang="es-CO" dirty="0" smtClean="0">
                <a:solidFill>
                  <a:srgbClr val="FF0000"/>
                </a:solidFill>
              </a:rPr>
              <a:t>Los </a:t>
            </a:r>
            <a:r>
              <a:rPr lang="es-CO" dirty="0">
                <a:solidFill>
                  <a:srgbClr val="FF0000"/>
                </a:solidFill>
              </a:rPr>
              <a:t>adventistas no descubrieron el error, ni fue descubierto por los más sabios de sus adversarios. Éstos decían: “</a:t>
            </a:r>
            <a:r>
              <a:rPr lang="es-CO" b="1" dirty="0">
                <a:solidFill>
                  <a:srgbClr val="FF0000"/>
                </a:solidFill>
                <a:latin typeface="Agency FB" pitchFamily="34" charset="0"/>
              </a:rPr>
              <a:t>Vuestro cálculo de los períodos proféticos es correcto. </a:t>
            </a:r>
            <a:r>
              <a:rPr lang="es-CO" b="1" dirty="0" smtClean="0">
                <a:solidFill>
                  <a:srgbClr val="FF0000"/>
                </a:solidFill>
                <a:latin typeface="Agency FB" pitchFamily="34" charset="0"/>
              </a:rPr>
              <a:t>Algún </a:t>
            </a:r>
            <a:r>
              <a:rPr lang="es-CO" b="1" dirty="0">
                <a:solidFill>
                  <a:srgbClr val="FF0000"/>
                </a:solidFill>
                <a:latin typeface="Agency FB" pitchFamily="34" charset="0"/>
              </a:rPr>
              <a:t>gran evento está a punto de ocurrir; pero no es lo que predice el Sr. Miller; es la conversión del mundo, y no la segunda venida de Cristo</a:t>
            </a:r>
            <a:r>
              <a:rPr lang="es-CO" dirty="0" smtClean="0">
                <a:solidFill>
                  <a:srgbClr val="FF0000"/>
                </a:solidFill>
              </a:rPr>
              <a:t>”.</a:t>
            </a:r>
          </a:p>
          <a:p>
            <a:pPr marL="0" indent="0" algn="ctr">
              <a:buNone/>
            </a:pPr>
            <a:endParaRPr lang="es-CO" dirty="0" smtClean="0"/>
          </a:p>
          <a:p>
            <a:pPr marL="0" indent="0" algn="ctr">
              <a:buNone/>
            </a:pPr>
            <a:r>
              <a:rPr lang="es-CO" dirty="0" smtClean="0"/>
              <a:t>Pasó </a:t>
            </a:r>
            <a:r>
              <a:rPr lang="es-CO" dirty="0"/>
              <a:t>el tiempo de expectativa, y Cristo no apareció para libertar a su pueblo. </a:t>
            </a:r>
            <a:r>
              <a:rPr lang="es-CO" u="sng" dirty="0"/>
              <a:t>Los que habían esperado a su Salvador con fe y amor sinceros experimentaron un amargo chasco</a:t>
            </a:r>
            <a:r>
              <a:rPr lang="es-CO" dirty="0"/>
              <a:t>. </a:t>
            </a:r>
          </a:p>
          <a:p>
            <a:pPr marL="0" indent="0">
              <a:buNone/>
            </a:pPr>
            <a:endParaRPr lang="es-CO" dirty="0"/>
          </a:p>
        </p:txBody>
      </p:sp>
    </p:spTree>
    <p:extLst>
      <p:ext uri="{BB962C8B-B14F-4D97-AF65-F5344CB8AC3E}">
        <p14:creationId xmlns:p14="http://schemas.microsoft.com/office/powerpoint/2010/main" val="24043710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784976" cy="6480720"/>
          </a:xfrm>
        </p:spPr>
        <p:txBody>
          <a:bodyPr>
            <a:normAutofit fontScale="77500" lnSpcReduction="20000"/>
          </a:bodyPr>
          <a:lstStyle/>
          <a:p>
            <a:pPr marL="0" indent="0">
              <a:buNone/>
            </a:pPr>
            <a:r>
              <a:rPr lang="es-CO" sz="3400" dirty="0" smtClean="0"/>
              <a:t>Sin </a:t>
            </a:r>
            <a:r>
              <a:rPr lang="es-CO" sz="3400" dirty="0"/>
              <a:t>embargo los designios de Dios se estaban cumpliendo; Dios estaba probando los corazones de los que profesaban estar esperando su aparición. </a:t>
            </a:r>
            <a:endParaRPr lang="es-CO" sz="3400" dirty="0" smtClean="0"/>
          </a:p>
          <a:p>
            <a:pPr marL="400050" lvl="1" indent="0">
              <a:buNone/>
            </a:pPr>
            <a:endParaRPr lang="es-CO" sz="3000" dirty="0"/>
          </a:p>
          <a:p>
            <a:pPr marL="400050" lvl="1" indent="0">
              <a:buNone/>
            </a:pPr>
            <a:r>
              <a:rPr lang="es-CO" sz="3000" b="1" dirty="0" smtClean="0">
                <a:solidFill>
                  <a:srgbClr val="0070C0"/>
                </a:solidFill>
              </a:rPr>
              <a:t>Había </a:t>
            </a:r>
            <a:r>
              <a:rPr lang="es-CO" sz="3000" b="1" dirty="0">
                <a:solidFill>
                  <a:srgbClr val="0070C0"/>
                </a:solidFill>
              </a:rPr>
              <a:t>muchos entre ellos que no habían sido movidos por un motivo más elevado que el miedo. Su profesión de fe no había mejorado sus corazones ni sus vidas. </a:t>
            </a:r>
            <a:r>
              <a:rPr lang="es-CO" sz="3000" b="1" dirty="0" smtClean="0">
                <a:solidFill>
                  <a:srgbClr val="0070C0"/>
                </a:solidFill>
              </a:rPr>
              <a:t>Cuando </a:t>
            </a:r>
            <a:r>
              <a:rPr lang="es-CO" sz="3000" b="1" dirty="0">
                <a:solidFill>
                  <a:srgbClr val="0070C0"/>
                </a:solidFill>
              </a:rPr>
              <a:t>el evento esperado no ocurrió, esas personas declararon que no estaban chasqueadas; jamás habían creído que Cristo vendría. Fueron de los primeros en ridiculizar el pesar de los verdaderos creyentes</a:t>
            </a:r>
            <a:r>
              <a:rPr lang="es-CO" sz="3000" b="1" dirty="0" smtClean="0">
                <a:solidFill>
                  <a:srgbClr val="0070C0"/>
                </a:solidFill>
              </a:rPr>
              <a:t>. </a:t>
            </a:r>
            <a:r>
              <a:rPr lang="es-CO" sz="3000" b="1" dirty="0" smtClean="0">
                <a:solidFill>
                  <a:srgbClr val="FF0000"/>
                </a:solidFill>
              </a:rPr>
              <a:t>Nota: Antes de la venida de Cristo, el zarandeo de la ley dominical expulsará a aquellos que no estén verdaderamente </a:t>
            </a:r>
            <a:r>
              <a:rPr lang="es-CO" sz="3000" b="1" dirty="0" err="1" smtClean="0">
                <a:solidFill>
                  <a:srgbClr val="FF0000"/>
                </a:solidFill>
              </a:rPr>
              <a:t>combertidos</a:t>
            </a:r>
            <a:r>
              <a:rPr lang="es-CO" sz="3000" b="1" dirty="0" smtClean="0">
                <a:solidFill>
                  <a:srgbClr val="0070C0"/>
                </a:solidFill>
              </a:rPr>
              <a:t>.</a:t>
            </a:r>
            <a:endParaRPr lang="es-CO" sz="3400" b="1" dirty="0" smtClean="0">
              <a:solidFill>
                <a:srgbClr val="0070C0"/>
              </a:solidFill>
            </a:endParaRPr>
          </a:p>
          <a:p>
            <a:pPr marL="0" indent="0">
              <a:buNone/>
            </a:pPr>
            <a:endParaRPr lang="es-CO" sz="3400" dirty="0" smtClean="0"/>
          </a:p>
          <a:p>
            <a:pPr marL="0" indent="0">
              <a:buNone/>
            </a:pPr>
            <a:r>
              <a:rPr lang="es-CO" sz="3400" dirty="0" smtClean="0"/>
              <a:t>Pero </a:t>
            </a:r>
            <a:r>
              <a:rPr lang="es-CO" sz="3400" dirty="0"/>
              <a:t>Jesús y todas las huestes celestiales contemplaron con amor y simpatía a los probados y fieles aunque chasqueados. Si se hubiese podido descorrer el velo que separa el mundo visible del invisible, se habrían visto ángeles que se acercaban a esas almas firmes y las protegían de los dardos de Satanás.—</a:t>
            </a:r>
            <a:r>
              <a:rPr lang="es-CO" sz="3400" u="sng" dirty="0">
                <a:solidFill>
                  <a:srgbClr val="FF0000"/>
                </a:solidFill>
              </a:rPr>
              <a:t>Seguridad y Paz en el Conflicto de los Siglos, 404-424</a:t>
            </a:r>
            <a:r>
              <a:rPr lang="es-CO" sz="3400" u="sng" dirty="0" smtClean="0">
                <a:solidFill>
                  <a:srgbClr val="FF0000"/>
                </a:solidFill>
              </a:rPr>
              <a:t>.</a:t>
            </a:r>
            <a:endParaRPr lang="es-CO" sz="3400" u="sng" dirty="0">
              <a:solidFill>
                <a:srgbClr val="FF0000"/>
              </a:solidFill>
            </a:endParaRPr>
          </a:p>
        </p:txBody>
      </p:sp>
    </p:spTree>
    <p:extLst>
      <p:ext uri="{BB962C8B-B14F-4D97-AF65-F5344CB8AC3E}">
        <p14:creationId xmlns:p14="http://schemas.microsoft.com/office/powerpoint/2010/main" val="56267845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720080"/>
          </a:xfrm>
          <a:solidFill>
            <a:schemeClr val="accent4">
              <a:lumMod val="20000"/>
              <a:lumOff val="80000"/>
            </a:schemeClr>
          </a:solidFill>
        </p:spPr>
        <p:txBody>
          <a:bodyPr>
            <a:normAutofit fontScale="92500" lnSpcReduction="20000"/>
          </a:bodyPr>
          <a:lstStyle/>
          <a:p>
            <a:pPr marL="0" indent="0">
              <a:buNone/>
            </a:pPr>
            <a:r>
              <a:rPr lang="es-CO" sz="5200" b="1" i="1" dirty="0" smtClean="0">
                <a:solidFill>
                  <a:srgbClr val="FF0000"/>
                </a:solidFill>
              </a:rPr>
              <a:t>2.</a:t>
            </a:r>
            <a:r>
              <a:rPr lang="es-CO" sz="4100" b="1" u="sng" dirty="0" smtClean="0"/>
              <a:t>Un </a:t>
            </a:r>
            <a:r>
              <a:rPr lang="es-CO" sz="4100" b="1" u="sng" dirty="0"/>
              <a:t>nuevo estudio de las </a:t>
            </a:r>
            <a:r>
              <a:rPr lang="es-CO" sz="4100" b="1" u="sng" dirty="0" smtClean="0"/>
              <a:t>escrituras</a:t>
            </a:r>
            <a:endParaRPr lang="es-CO" b="1" u="sng" dirty="0"/>
          </a:p>
        </p:txBody>
      </p:sp>
      <p:sp>
        <p:nvSpPr>
          <p:cNvPr id="2" name="1 Rectángulo"/>
          <p:cNvSpPr/>
          <p:nvPr/>
        </p:nvSpPr>
        <p:spPr>
          <a:xfrm>
            <a:off x="683568" y="1628800"/>
            <a:ext cx="5976664" cy="2308324"/>
          </a:xfrm>
          <a:prstGeom prst="rect">
            <a:avLst/>
          </a:prstGeom>
          <a:solidFill>
            <a:schemeClr val="accent2">
              <a:lumMod val="20000"/>
              <a:lumOff val="80000"/>
            </a:schemeClr>
          </a:solidFill>
        </p:spPr>
        <p:txBody>
          <a:bodyPr wrap="square">
            <a:spAutoFit/>
          </a:bodyPr>
          <a:lstStyle/>
          <a:p>
            <a:r>
              <a:rPr lang="es-CO" sz="2400" dirty="0"/>
              <a:t>Cuando hubo pasado el tiempo en que al principio se esperaba la venida del Señor -la primavera de 1844-, los que habían esperado con fe su aparición se vieron envueltos durante algún tiempo en la duda y la incertidumbre. </a:t>
            </a:r>
          </a:p>
        </p:txBody>
      </p:sp>
      <p:sp>
        <p:nvSpPr>
          <p:cNvPr id="4" name="3 Rectángulo"/>
          <p:cNvSpPr/>
          <p:nvPr/>
        </p:nvSpPr>
        <p:spPr>
          <a:xfrm>
            <a:off x="2630766" y="4432467"/>
            <a:ext cx="6045689" cy="2308324"/>
          </a:xfrm>
          <a:prstGeom prst="rect">
            <a:avLst/>
          </a:prstGeom>
          <a:solidFill>
            <a:schemeClr val="accent2">
              <a:lumMod val="20000"/>
              <a:lumOff val="80000"/>
            </a:schemeClr>
          </a:solidFill>
        </p:spPr>
        <p:txBody>
          <a:bodyPr wrap="square">
            <a:spAutoFit/>
          </a:bodyPr>
          <a:lstStyle/>
          <a:p>
            <a:r>
              <a:rPr lang="es-CO" sz="2400" dirty="0"/>
              <a:t>Mientras el mundo los consideraba como habiendo sido completamente derrotados y así quedaba demostrado que habían estado acariciando un engaño, su fuente de consuelo siguió siendo la Palabra de Dios. </a:t>
            </a:r>
            <a:r>
              <a:rPr lang="es-CO" sz="2400" dirty="0" smtClean="0"/>
              <a:t> (Pero no abandonaron la fe).</a:t>
            </a:r>
            <a:endParaRPr lang="es-CO" sz="2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1628800"/>
            <a:ext cx="2016224"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4725145"/>
            <a:ext cx="1728192" cy="17229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544234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randombar(horizontal)">
                                      <p:cBhvr>
                                        <p:cTn id="10" dur="500"/>
                                        <p:tgtEl>
                                          <p:spTgt spid="4"/>
                                        </p:tgtEl>
                                      </p:cBhvr>
                                    </p:animEffect>
                                  </p:childTnLst>
                                </p:cTn>
                              </p:par>
                              <p:par>
                                <p:cTn id="11" presetID="14" presetClass="entr" presetSubtype="1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randombar(horizontal)">
                                      <p:cBhvr>
                                        <p:cTn id="13" dur="500"/>
                                        <p:tgtEl>
                                          <p:spTgt spid="1026"/>
                                        </p:tgtEl>
                                      </p:cBhvr>
                                    </p:animEffect>
                                  </p:childTnLst>
                                </p:cTn>
                              </p:par>
                              <p:par>
                                <p:cTn id="14" presetID="14" presetClass="entr" presetSubtype="10" fill="hold" nodeType="withEffect">
                                  <p:stCondLst>
                                    <p:cond delay="0"/>
                                  </p:stCondLst>
                                  <p:childTnLst>
                                    <p:set>
                                      <p:cBhvr>
                                        <p:cTn id="15" dur="1" fill="hold">
                                          <p:stCondLst>
                                            <p:cond delay="0"/>
                                          </p:stCondLst>
                                        </p:cTn>
                                        <p:tgtEl>
                                          <p:spTgt spid="1027"/>
                                        </p:tgtEl>
                                        <p:attrNameLst>
                                          <p:attrName>style.visibility</p:attrName>
                                        </p:attrNameLst>
                                      </p:cBhvr>
                                      <p:to>
                                        <p:strVal val="visible"/>
                                      </p:to>
                                    </p:set>
                                    <p:animEffect transition="in" filter="randombar(horizontal)">
                                      <p:cBhvr>
                                        <p:cTn id="16" dur="5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rgbClr val="002060"/>
          </a:solidFill>
        </p:spPr>
        <p:txBody>
          <a:bodyPr>
            <a:normAutofit lnSpcReduction="10000"/>
          </a:bodyPr>
          <a:lstStyle/>
          <a:p>
            <a:pPr marL="0" indent="0" algn="ctr">
              <a:buNone/>
            </a:pPr>
            <a:r>
              <a:rPr lang="es-CO" sz="2800" dirty="0">
                <a:solidFill>
                  <a:schemeClr val="bg1"/>
                </a:solidFill>
              </a:rPr>
              <a:t>Muchos continuaron escudriñando las Escrituras, examinando de nuevo las evidencias de su fe y estudiando detenidamente las profecías para obtener luz adicional. </a:t>
            </a:r>
            <a:r>
              <a:rPr lang="es-CO" sz="2800" dirty="0" smtClean="0">
                <a:solidFill>
                  <a:schemeClr val="bg1"/>
                </a:solidFill>
              </a:rPr>
              <a:t>El </a:t>
            </a:r>
            <a:r>
              <a:rPr lang="es-CO" sz="2800" dirty="0">
                <a:solidFill>
                  <a:schemeClr val="bg1"/>
                </a:solidFill>
              </a:rPr>
              <a:t>testimonio de la Biblia en apoyo de su posición parecía claro y concluyente. Señales que no podían ser malinterpretadas señalaban como cercana la venida de Cristo. </a:t>
            </a:r>
            <a:endParaRPr lang="es-CO" sz="2800" dirty="0" smtClean="0">
              <a:solidFill>
                <a:schemeClr val="bg1"/>
              </a:solidFill>
            </a:endParaRPr>
          </a:p>
          <a:p>
            <a:pPr marL="0" indent="0" algn="ctr">
              <a:buNone/>
            </a:pPr>
            <a:endParaRPr lang="es-CO" sz="2800" dirty="0" smtClean="0">
              <a:solidFill>
                <a:schemeClr val="bg1"/>
              </a:solidFill>
            </a:endParaRPr>
          </a:p>
          <a:p>
            <a:pPr marL="0" indent="0" algn="ctr">
              <a:buNone/>
            </a:pPr>
            <a:r>
              <a:rPr lang="es-CO" sz="2800" u="sng" dirty="0" smtClean="0">
                <a:solidFill>
                  <a:schemeClr val="bg1"/>
                </a:solidFill>
              </a:rPr>
              <a:t>La </a:t>
            </a:r>
            <a:r>
              <a:rPr lang="es-CO" sz="2800" u="sng" dirty="0">
                <a:solidFill>
                  <a:schemeClr val="bg1"/>
                </a:solidFill>
              </a:rPr>
              <a:t>bendición especial del Señor, manifestada tanto en la conversión de los pecadores como en el reavivamiento de la vida espiritual entre los cristianos, había demostrado que el mensaje provenía del Cielo</a:t>
            </a:r>
            <a:r>
              <a:rPr lang="es-CO" sz="2800" dirty="0">
                <a:solidFill>
                  <a:schemeClr val="bg1"/>
                </a:solidFill>
              </a:rPr>
              <a:t>. Y aunque los creyentes no podían explicar su chasco, se sentían seguros de que Dios los había dirigido en su experiencia pasada.</a:t>
            </a:r>
          </a:p>
          <a:p>
            <a:pPr marL="0" indent="0">
              <a:buNone/>
            </a:pPr>
            <a:endParaRPr lang="es-CO" sz="2800" dirty="0"/>
          </a:p>
        </p:txBody>
      </p:sp>
    </p:spTree>
    <p:extLst>
      <p:ext uri="{BB962C8B-B14F-4D97-AF65-F5344CB8AC3E}">
        <p14:creationId xmlns:p14="http://schemas.microsoft.com/office/powerpoint/2010/main" val="407218030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332656"/>
            <a:ext cx="8208912" cy="6048672"/>
          </a:xfrm>
          <a:solidFill>
            <a:srgbClr val="002060"/>
          </a:solidFill>
        </p:spPr>
        <p:txBody>
          <a:bodyPr>
            <a:normAutofit fontScale="77500" lnSpcReduction="20000"/>
          </a:bodyPr>
          <a:lstStyle/>
          <a:p>
            <a:pPr marL="0" indent="0">
              <a:buNone/>
            </a:pPr>
            <a:r>
              <a:rPr lang="es-CO" u="sng" dirty="0" smtClean="0">
                <a:solidFill>
                  <a:schemeClr val="bg1"/>
                </a:solidFill>
              </a:rPr>
              <a:t>Entretejidas</a:t>
            </a:r>
            <a:r>
              <a:rPr lang="es-CO" dirty="0" smtClean="0">
                <a:solidFill>
                  <a:schemeClr val="bg1"/>
                </a:solidFill>
              </a:rPr>
              <a:t> </a:t>
            </a:r>
            <a:r>
              <a:rPr lang="es-CO" dirty="0">
                <a:solidFill>
                  <a:schemeClr val="bg1"/>
                </a:solidFill>
              </a:rPr>
              <a:t>con las profecías que ellos habían aplicado al tiempo del segundo advenimiento estaban las instrucciones adaptadas especialmente para su estado de incertidumbre e indecisión, y que los </a:t>
            </a:r>
            <a:r>
              <a:rPr lang="es-CO" u="sng" dirty="0">
                <a:solidFill>
                  <a:schemeClr val="bg1"/>
                </a:solidFill>
              </a:rPr>
              <a:t>animaban a esperar pacientemente en la fe de que lo que entonces parecía oscuro a su entendimiento, sería aclarado a su debido tiempo</a:t>
            </a:r>
            <a:r>
              <a:rPr lang="es-CO" dirty="0">
                <a:solidFill>
                  <a:schemeClr val="bg1"/>
                </a:solidFill>
              </a:rPr>
              <a:t>...</a:t>
            </a:r>
          </a:p>
          <a:p>
            <a:pPr marL="0" indent="0">
              <a:buNone/>
            </a:pPr>
            <a:r>
              <a:rPr lang="es-CO" dirty="0" smtClean="0">
                <a:solidFill>
                  <a:srgbClr val="FFFF00"/>
                </a:solidFill>
              </a:rPr>
              <a:t>En </a:t>
            </a:r>
            <a:r>
              <a:rPr lang="es-CO" dirty="0">
                <a:solidFill>
                  <a:srgbClr val="FFFF00"/>
                </a:solidFill>
              </a:rPr>
              <a:t>el verano de 1844, a mediados de la época comprendida entre el tiempo en que se había supuesto primero que terminarían los 2.300 días y el otoño del mismo año, hasta donde después descubrieron que se extendían, el mensaje fue proclamado en los mismos términos de la Escritura: “¡Ahí viene el novio!”</a:t>
            </a:r>
          </a:p>
          <a:p>
            <a:pPr marL="0" indent="0">
              <a:buNone/>
            </a:pPr>
            <a:r>
              <a:rPr lang="es-CO" dirty="0">
                <a:solidFill>
                  <a:schemeClr val="bg1"/>
                </a:solidFill>
              </a:rPr>
              <a:t>Lo que condujo a este movimiento fue descubrir que el decreto de Artajerjes para restaurar Jerusalén, el cual formaba el punto de partida del período de los 2.300 días, empezó a regir en el otoño del 457 a.C. y no a principios del año, como se había creído antes. Contando desde el otoño del 457, los 2.300 años concluían en el otoño de 1844</a:t>
            </a:r>
            <a:r>
              <a:rPr lang="es-CO" dirty="0" smtClean="0"/>
              <a:t>.</a:t>
            </a:r>
            <a:endParaRPr lang="es-CO" dirty="0"/>
          </a:p>
        </p:txBody>
      </p:sp>
    </p:spTree>
    <p:extLst>
      <p:ext uri="{BB962C8B-B14F-4D97-AF65-F5344CB8AC3E}">
        <p14:creationId xmlns:p14="http://schemas.microsoft.com/office/powerpoint/2010/main" val="68067291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p:spPr>
        <p:txBody>
          <a:bodyPr/>
          <a:lstStyle/>
          <a:p>
            <a:r>
              <a:rPr lang="es-CO" dirty="0" smtClean="0"/>
              <a:t>De Otoño a Otoño</a:t>
            </a:r>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9" y="4509120"/>
            <a:ext cx="2079624" cy="18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1844824"/>
            <a:ext cx="2079625" cy="18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4128" y="2661223"/>
            <a:ext cx="3407653" cy="2736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Flecha derecha"/>
          <p:cNvSpPr/>
          <p:nvPr/>
        </p:nvSpPr>
        <p:spPr>
          <a:xfrm>
            <a:off x="2403671" y="3212976"/>
            <a:ext cx="5193183" cy="1800200"/>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000" b="1" dirty="0" smtClean="0"/>
              <a:t>Decreto de Artagerges, otoño del 457, 2300 años, -490, para los Judíos= 1810, otoño de 1844.</a:t>
            </a:r>
            <a:endParaRPr lang="es-CO" sz="2000" b="1" dirty="0"/>
          </a:p>
        </p:txBody>
      </p:sp>
    </p:spTree>
    <p:extLst>
      <p:ext uri="{BB962C8B-B14F-4D97-AF65-F5344CB8AC3E}">
        <p14:creationId xmlns:p14="http://schemas.microsoft.com/office/powerpoint/2010/main" val="217215150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p:spPr>
        <p:txBody>
          <a:bodyPr>
            <a:normAutofit fontScale="90000"/>
          </a:bodyPr>
          <a:lstStyle/>
          <a:p>
            <a:r>
              <a:rPr lang="es-CO" sz="5300" b="1" i="1" dirty="0" smtClean="0">
                <a:solidFill>
                  <a:srgbClr val="FF0000"/>
                </a:solidFill>
              </a:rPr>
              <a:t>3.</a:t>
            </a:r>
            <a:r>
              <a:rPr lang="es-CO" b="1" i="1" dirty="0" smtClean="0">
                <a:solidFill>
                  <a:srgbClr val="FF0000"/>
                </a:solidFill>
              </a:rPr>
              <a:t> </a:t>
            </a:r>
            <a:r>
              <a:rPr lang="es-CO" b="1" u="sng" dirty="0" smtClean="0"/>
              <a:t>Tipos </a:t>
            </a:r>
            <a:r>
              <a:rPr lang="es-CO" b="1" u="sng" dirty="0"/>
              <a:t>en el servicio del santuario</a:t>
            </a:r>
          </a:p>
        </p:txBody>
      </p:sp>
      <p:sp>
        <p:nvSpPr>
          <p:cNvPr id="3" name="2 Marcador de contenido"/>
          <p:cNvSpPr>
            <a:spLocks noGrp="1"/>
          </p:cNvSpPr>
          <p:nvPr>
            <p:ph idx="1"/>
          </p:nvPr>
        </p:nvSpPr>
        <p:spPr>
          <a:xfrm>
            <a:off x="457200" y="1600200"/>
            <a:ext cx="8229600" cy="2620888"/>
          </a:xfrm>
        </p:spPr>
        <p:txBody>
          <a:bodyPr>
            <a:normAutofit fontScale="85000" lnSpcReduction="10000"/>
          </a:bodyPr>
          <a:lstStyle/>
          <a:p>
            <a:pPr marL="0" indent="0">
              <a:buNone/>
            </a:pPr>
            <a:r>
              <a:rPr lang="es-CO" dirty="0" smtClean="0"/>
              <a:t>Los </a:t>
            </a:r>
            <a:r>
              <a:rPr lang="es-CO" dirty="0"/>
              <a:t>argumentos extraídos de los tipos del Antiguo Testamento también indicaban el otoño como el tiempo cuando debía verificarse el evento representado por la “</a:t>
            </a:r>
            <a:r>
              <a:rPr lang="es-CO" dirty="0">
                <a:latin typeface="Agency FB" pitchFamily="34" charset="0"/>
              </a:rPr>
              <a:t>purificación del santuario</a:t>
            </a:r>
            <a:r>
              <a:rPr lang="es-CO" dirty="0"/>
              <a:t>”. Esto resultó muy claro cuando la atención se fijó en el modo en que se habían cumplido los tipos relativos al primer advenimiento de Cristo</a:t>
            </a:r>
            <a:r>
              <a:rPr lang="es-CO" dirty="0" smtClean="0"/>
              <a:t>. </a:t>
            </a:r>
            <a:endParaRPr lang="es-CO" dirty="0"/>
          </a:p>
        </p:txBody>
      </p:sp>
      <p:sp>
        <p:nvSpPr>
          <p:cNvPr id="4" name="3 Rectángulo"/>
          <p:cNvSpPr/>
          <p:nvPr/>
        </p:nvSpPr>
        <p:spPr>
          <a:xfrm>
            <a:off x="516418" y="4293096"/>
            <a:ext cx="5135701" cy="2369880"/>
          </a:xfrm>
          <a:prstGeom prst="rect">
            <a:avLst/>
          </a:prstGeom>
        </p:spPr>
        <p:txBody>
          <a:bodyPr wrap="square">
            <a:spAutoFit/>
          </a:bodyPr>
          <a:lstStyle/>
          <a:p>
            <a:r>
              <a:rPr lang="es-CO" sz="2400" b="1" dirty="0" smtClean="0"/>
              <a:t>1. </a:t>
            </a:r>
            <a:r>
              <a:rPr lang="es-CO" sz="2000" dirty="0" smtClean="0"/>
              <a:t>La </a:t>
            </a:r>
            <a:r>
              <a:rPr lang="es-CO" sz="2000" dirty="0"/>
              <a:t>inmolación del cordero pascual era una sombra la muerte de Cristo (tres de la tarde). Pablo dice: “</a:t>
            </a:r>
            <a:r>
              <a:rPr lang="es-CO" sz="2000" dirty="0">
                <a:latin typeface="Agency FB" pitchFamily="34" charset="0"/>
              </a:rPr>
              <a:t>Cristo, nuestro cordero pascual, ya ha sido sacrificado</a:t>
            </a:r>
            <a:r>
              <a:rPr lang="es-CO" sz="2000" dirty="0"/>
              <a:t>”. </a:t>
            </a:r>
            <a:r>
              <a:rPr lang="es-CO" sz="2000" u="sng" dirty="0">
                <a:solidFill>
                  <a:srgbClr val="FF0000"/>
                </a:solidFill>
              </a:rPr>
              <a:t>1 Corintios 5:7. </a:t>
            </a:r>
            <a:endParaRPr lang="es-CO" sz="2000" u="sng" dirty="0" smtClean="0">
              <a:solidFill>
                <a:srgbClr val="FF0000"/>
              </a:solidFill>
            </a:endParaRPr>
          </a:p>
          <a:p>
            <a:r>
              <a:rPr lang="es-CO" sz="2400" b="1" dirty="0" smtClean="0"/>
              <a:t>2. </a:t>
            </a:r>
            <a:r>
              <a:rPr lang="es-CO" sz="2000" dirty="0" smtClean="0"/>
              <a:t>La </a:t>
            </a:r>
            <a:r>
              <a:rPr lang="es-CO" sz="2000" dirty="0"/>
              <a:t>gavilla de las primicias del trigo, que en tiempo de la Pascua era mecida ante el Señor, era típico de la resurrección de Cristo...</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3" y="4293096"/>
            <a:ext cx="2160239" cy="1440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5868144" y="5733256"/>
            <a:ext cx="3299900" cy="1015663"/>
          </a:xfrm>
          <a:prstGeom prst="rect">
            <a:avLst/>
          </a:prstGeom>
        </p:spPr>
        <p:txBody>
          <a:bodyPr wrap="square">
            <a:spAutoFit/>
          </a:bodyPr>
          <a:lstStyle/>
          <a:p>
            <a:pPr algn="ctr"/>
            <a:r>
              <a:rPr lang="es-CO" sz="2000" b="1" dirty="0"/>
              <a:t>El sacrificio en el Edén, </a:t>
            </a:r>
            <a:r>
              <a:rPr lang="es-CO" sz="2000" b="1" dirty="0" smtClean="0"/>
              <a:t>y la pascue en Egipto, se </a:t>
            </a:r>
            <a:r>
              <a:rPr lang="es-CO" sz="2000" b="1" dirty="0"/>
              <a:t>realizó a las tres de la tarde.</a:t>
            </a:r>
          </a:p>
        </p:txBody>
      </p:sp>
    </p:spTree>
    <p:extLst>
      <p:ext uri="{BB962C8B-B14F-4D97-AF65-F5344CB8AC3E}">
        <p14:creationId xmlns:p14="http://schemas.microsoft.com/office/powerpoint/2010/main" val="352706689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par>
                                <p:cTn id="11" presetID="16" presetClass="entr" presetSubtype="21"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barn(inVertical)">
                                      <p:cBhvr>
                                        <p:cTn id="13" dur="500"/>
                                        <p:tgtEl>
                                          <p:spTgt spid="1026"/>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592287"/>
          </a:xfrm>
          <a:solidFill>
            <a:schemeClr val="accent4">
              <a:lumMod val="20000"/>
              <a:lumOff val="80000"/>
            </a:schemeClr>
          </a:solidFill>
        </p:spPr>
        <p:txBody>
          <a:bodyPr>
            <a:normAutofit fontScale="77500" lnSpcReduction="20000"/>
          </a:bodyPr>
          <a:lstStyle/>
          <a:p>
            <a:pPr marL="0" indent="0">
              <a:buNone/>
            </a:pPr>
            <a:r>
              <a:rPr lang="es-CO" dirty="0"/>
              <a:t>Esos tipos se cumplieron no sólo en cuanto al evento sino también en cuanto al tiempo. El día </a:t>
            </a:r>
            <a:r>
              <a:rPr lang="es-CO" u="sng" dirty="0">
                <a:solidFill>
                  <a:srgbClr val="FF0000"/>
                </a:solidFill>
              </a:rPr>
              <a:t>14 del primer mes judío</a:t>
            </a:r>
            <a:r>
              <a:rPr lang="es-CO" dirty="0"/>
              <a:t>, el mismo día y mes en que por quince largos siglos el cordero pascual había sido inmolado, Cristo, después de haber comido la Pascua con sus discípulos, instituyó esa fiesta que debía conmemorar su propia muerte como “Cordero de Dios que quita el pecado del mundo”. </a:t>
            </a:r>
            <a:r>
              <a:rPr lang="es-CO" u="sng" dirty="0" smtClean="0">
                <a:solidFill>
                  <a:srgbClr val="FF0000"/>
                </a:solidFill>
              </a:rPr>
              <a:t>Ver C.S. 450 p.5.</a:t>
            </a:r>
          </a:p>
        </p:txBody>
      </p:sp>
      <p:sp>
        <p:nvSpPr>
          <p:cNvPr id="4" name="3 Rectángulo"/>
          <p:cNvSpPr/>
          <p:nvPr/>
        </p:nvSpPr>
        <p:spPr>
          <a:xfrm>
            <a:off x="467544" y="3140968"/>
            <a:ext cx="6336704" cy="3416320"/>
          </a:xfrm>
          <a:prstGeom prst="rect">
            <a:avLst/>
          </a:prstGeom>
          <a:solidFill>
            <a:schemeClr val="accent4">
              <a:lumMod val="20000"/>
              <a:lumOff val="80000"/>
            </a:schemeClr>
          </a:solidFill>
        </p:spPr>
        <p:txBody>
          <a:bodyPr wrap="square">
            <a:spAutoFit/>
          </a:bodyPr>
          <a:lstStyle/>
          <a:p>
            <a:r>
              <a:rPr lang="es-CO" sz="2400" dirty="0"/>
              <a:t>En esa misma noche fue aprehendido por manos impías para ser crucificado e inmolado. Y como anti tipo de la gavilla mecida, nuestro Señor fue resucitado de entre los muertos al tercer día, las “</a:t>
            </a:r>
            <a:r>
              <a:rPr lang="es-CO" sz="2400" b="1" dirty="0">
                <a:latin typeface="Agency FB" pitchFamily="34" charset="0"/>
              </a:rPr>
              <a:t>primicias de los que murieron</a:t>
            </a:r>
            <a:r>
              <a:rPr lang="es-CO" sz="2400" dirty="0"/>
              <a:t>”, un ejemplo de todos los justos que resucitarán, cuyo “</a:t>
            </a:r>
            <a:r>
              <a:rPr lang="es-CO" sz="2400" b="1" dirty="0">
                <a:latin typeface="Agency FB" pitchFamily="34" charset="0"/>
              </a:rPr>
              <a:t>cuerpo miserable</a:t>
            </a:r>
            <a:r>
              <a:rPr lang="es-CO" sz="2400" dirty="0"/>
              <a:t>” será transformado y hecho “</a:t>
            </a:r>
            <a:r>
              <a:rPr lang="es-CO" sz="2400" b="1" dirty="0">
                <a:latin typeface="Agency FB" pitchFamily="34" charset="0"/>
              </a:rPr>
              <a:t>como su cuerpo glorioso</a:t>
            </a:r>
            <a:r>
              <a:rPr lang="es-CO" sz="2400" dirty="0"/>
              <a:t>”.</a:t>
            </a:r>
            <a:r>
              <a:rPr lang="es-CO" sz="2400" dirty="0">
                <a:solidFill>
                  <a:srgbClr val="FF0000"/>
                </a:solidFill>
              </a:rPr>
              <a:t> </a:t>
            </a:r>
            <a:r>
              <a:rPr lang="es-CO" sz="2400" u="sng" dirty="0">
                <a:solidFill>
                  <a:srgbClr val="FF0000"/>
                </a:solidFill>
              </a:rPr>
              <a:t>1 Corintios 15:20; Filipenses 3:21, NVI.</a:t>
            </a:r>
          </a:p>
          <a:p>
            <a:endParaRPr lang="es-CO" sz="24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3140968"/>
            <a:ext cx="1800200" cy="1440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4248" y="4901604"/>
            <a:ext cx="1800200" cy="16237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3021856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fade">
                                      <p:cBhvr>
                                        <p:cTn id="12" dur="2000"/>
                                        <p:tgtEl>
                                          <p:spTgt spid="2050"/>
                                        </p:tgtEl>
                                      </p:cBhvr>
                                    </p:animEffect>
                                    <p:anim calcmode="lin" valueType="num">
                                      <p:cBhvr>
                                        <p:cTn id="13" dur="2000" fill="hold"/>
                                        <p:tgtEl>
                                          <p:spTgt spid="2050"/>
                                        </p:tgtEl>
                                        <p:attrNameLst>
                                          <p:attrName>ppt_w</p:attrName>
                                        </p:attrNameLst>
                                      </p:cBhvr>
                                      <p:tavLst>
                                        <p:tav tm="0" fmla="#ppt_w*sin(2.5*pi*$)">
                                          <p:val>
                                            <p:fltVal val="0"/>
                                          </p:val>
                                        </p:tav>
                                        <p:tav tm="100000">
                                          <p:val>
                                            <p:fltVal val="1"/>
                                          </p:val>
                                        </p:tav>
                                      </p:tavLst>
                                    </p:anim>
                                    <p:anim calcmode="lin" valueType="num">
                                      <p:cBhvr>
                                        <p:cTn id="14" dur="2000" fill="hold"/>
                                        <p:tgtEl>
                                          <p:spTgt spid="2050"/>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2051"/>
                                        </p:tgtEl>
                                        <p:attrNameLst>
                                          <p:attrName>style.visibility</p:attrName>
                                        </p:attrNameLst>
                                      </p:cBhvr>
                                      <p:to>
                                        <p:strVal val="visible"/>
                                      </p:to>
                                    </p:set>
                                    <p:animEffect transition="in" filter="fade">
                                      <p:cBhvr>
                                        <p:cTn id="17" dur="2000"/>
                                        <p:tgtEl>
                                          <p:spTgt spid="2051"/>
                                        </p:tgtEl>
                                      </p:cBhvr>
                                    </p:animEffect>
                                    <p:anim calcmode="lin" valueType="num">
                                      <p:cBhvr>
                                        <p:cTn id="18" dur="2000" fill="hold"/>
                                        <p:tgtEl>
                                          <p:spTgt spid="2051"/>
                                        </p:tgtEl>
                                        <p:attrNameLst>
                                          <p:attrName>ppt_w</p:attrName>
                                        </p:attrNameLst>
                                      </p:cBhvr>
                                      <p:tavLst>
                                        <p:tav tm="0" fmla="#ppt_w*sin(2.5*pi*$)">
                                          <p:val>
                                            <p:fltVal val="0"/>
                                          </p:val>
                                        </p:tav>
                                        <p:tav tm="100000">
                                          <p:val>
                                            <p:fltVal val="1"/>
                                          </p:val>
                                        </p:tav>
                                      </p:tavLst>
                                    </p:anim>
                                    <p:anim calcmode="lin" valueType="num">
                                      <p:cBhvr>
                                        <p:cTn id="19" dur="2000" fill="hold"/>
                                        <p:tgtEl>
                                          <p:spTgt spid="205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04664"/>
            <a:ext cx="8280920" cy="6048672"/>
          </a:xfrm>
          <a:solidFill>
            <a:schemeClr val="bg1"/>
          </a:solidFill>
        </p:spPr>
        <p:txBody>
          <a:bodyPr>
            <a:normAutofit fontScale="77500" lnSpcReduction="20000"/>
          </a:bodyPr>
          <a:lstStyle/>
          <a:p>
            <a:pPr marL="0" indent="0" algn="ctr">
              <a:buNone/>
            </a:pPr>
            <a:r>
              <a:rPr lang="es-CO" dirty="0" smtClean="0"/>
              <a:t>ASIMISMO LOS TIPOS QUE SE REFIEREN A LA SEGUNDA VENIDA DEBEN CUMPLIRSE EN EL TIEMPO INDICADO POR EL RITUAL SIMBÓLICO.</a:t>
            </a:r>
          </a:p>
          <a:p>
            <a:pPr marL="0" indent="0" algn="ctr">
              <a:buNone/>
            </a:pPr>
            <a:r>
              <a:rPr lang="es-CO" dirty="0" smtClean="0"/>
              <a:t> </a:t>
            </a:r>
            <a:r>
              <a:rPr lang="es-CO" dirty="0" smtClean="0">
                <a:solidFill>
                  <a:srgbClr val="FF0000"/>
                </a:solidFill>
              </a:rPr>
              <a:t>Bajo </a:t>
            </a:r>
            <a:r>
              <a:rPr lang="es-CO" dirty="0">
                <a:solidFill>
                  <a:srgbClr val="FF0000"/>
                </a:solidFill>
              </a:rPr>
              <a:t>el régimen mosaico, la purificación del Santuario, o sea el gran Día de la Expiación, caía en el 10 día del 7 mes judío (</a:t>
            </a:r>
            <a:r>
              <a:rPr lang="es-CO" b="1" u="sng" dirty="0">
                <a:solidFill>
                  <a:srgbClr val="FF0000"/>
                </a:solidFill>
              </a:rPr>
              <a:t>Levítico 16:29-34</a:t>
            </a:r>
            <a:r>
              <a:rPr lang="es-CO" dirty="0">
                <a:solidFill>
                  <a:srgbClr val="FF0000"/>
                </a:solidFill>
              </a:rPr>
              <a:t>), cuando el sumo sacerdote, luego de haber hecho la expiación por todo Israel y haber quitado así sus pecados del Santuario, salía y bendecía al pueblo. </a:t>
            </a:r>
            <a:endParaRPr lang="es-CO" dirty="0" smtClean="0">
              <a:solidFill>
                <a:srgbClr val="FF0000"/>
              </a:solidFill>
            </a:endParaRPr>
          </a:p>
          <a:p>
            <a:pPr marL="0" indent="0" algn="ctr">
              <a:buNone/>
            </a:pPr>
            <a:r>
              <a:rPr lang="es-CO" dirty="0" smtClean="0">
                <a:solidFill>
                  <a:srgbClr val="FF0000"/>
                </a:solidFill>
              </a:rPr>
              <a:t>Así </a:t>
            </a:r>
            <a:r>
              <a:rPr lang="es-CO" dirty="0">
                <a:solidFill>
                  <a:srgbClr val="FF0000"/>
                </a:solidFill>
              </a:rPr>
              <a:t>se creyó que Cristo, nuestro gran Sumo Sacerdote, aparecería para purificar la Tierra por medio de la destrucción del pecado y los pecadores, y para conceder la inmortalidad a su pueblo que lo esperaba. </a:t>
            </a:r>
            <a:endParaRPr lang="es-CO" dirty="0" smtClean="0">
              <a:solidFill>
                <a:srgbClr val="FF0000"/>
              </a:solidFill>
            </a:endParaRPr>
          </a:p>
          <a:p>
            <a:pPr marL="0" indent="0" algn="ctr">
              <a:buNone/>
            </a:pPr>
            <a:r>
              <a:rPr lang="es-CO" dirty="0" smtClean="0"/>
              <a:t>El </a:t>
            </a:r>
            <a:r>
              <a:rPr lang="es-CO" dirty="0"/>
              <a:t>10</a:t>
            </a:r>
            <a:r>
              <a:rPr lang="es-CO" baseline="30000" dirty="0"/>
              <a:t>o</a:t>
            </a:r>
            <a:r>
              <a:rPr lang="es-CO" dirty="0"/>
              <a:t> día del 7</a:t>
            </a:r>
            <a:r>
              <a:rPr lang="es-CO" baseline="30000" dirty="0"/>
              <a:t>o</a:t>
            </a:r>
            <a:r>
              <a:rPr lang="es-CO" dirty="0"/>
              <a:t> mes, el gran Día de la Expiación, el tiempo de la purificación del Santuario, </a:t>
            </a:r>
            <a:r>
              <a:rPr lang="es-CO" b="1" u="sng" dirty="0"/>
              <a:t>el cual en el año 1844 caía en el 22 de octubre</a:t>
            </a:r>
            <a:r>
              <a:rPr lang="es-CO" dirty="0"/>
              <a:t>, fue considerado como el día de la venida del Señor. Esto estaba en consonancia con las pruebas ya presentadas de que los 2.300 días terminarían en el otoño, y la conclusión parecía irrebatible...</a:t>
            </a:r>
          </a:p>
          <a:p>
            <a:endParaRPr lang="es-CO" dirty="0"/>
          </a:p>
        </p:txBody>
      </p:sp>
    </p:spTree>
    <p:extLst>
      <p:ext uri="{BB962C8B-B14F-4D97-AF65-F5344CB8AC3E}">
        <p14:creationId xmlns:p14="http://schemas.microsoft.com/office/powerpoint/2010/main" val="392996226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anim calcmode="lin" valueType="num">
                                      <p:cBhvr>
                                        <p:cTn id="13"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2" end="2"/>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anim calcmode="lin" valueType="num">
                                      <p:cBhvr>
                                        <p:cTn id="1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760640"/>
          </a:xfrm>
          <a:solidFill>
            <a:srgbClr val="002060"/>
          </a:solidFill>
        </p:spPr>
        <p:txBody>
          <a:bodyPr>
            <a:normAutofit fontScale="77500" lnSpcReduction="20000"/>
          </a:bodyPr>
          <a:lstStyle/>
          <a:p>
            <a:pPr marL="0" indent="0">
              <a:buNone/>
            </a:pPr>
            <a:r>
              <a:rPr lang="es-CO" dirty="0">
                <a:solidFill>
                  <a:srgbClr val="FFFF00"/>
                </a:solidFill>
              </a:rPr>
              <a:t>Los que recibieron el mensaje llegaron cuidadosa y solemnemente al tiempo en que esperaban encontrarse con su Señor. </a:t>
            </a:r>
            <a:r>
              <a:rPr lang="es-CO" dirty="0" smtClean="0">
                <a:solidFill>
                  <a:srgbClr val="FFFF00"/>
                </a:solidFill>
              </a:rPr>
              <a:t>Cada </a:t>
            </a:r>
            <a:r>
              <a:rPr lang="es-CO" dirty="0">
                <a:solidFill>
                  <a:srgbClr val="FFFF00"/>
                </a:solidFill>
              </a:rPr>
              <a:t>mañana sentían que su primer deber consistía en asegurarse la evidencia de ser aceptos ante Dios. </a:t>
            </a:r>
            <a:endParaRPr lang="es-CO" dirty="0" smtClean="0">
              <a:solidFill>
                <a:srgbClr val="FFFF00"/>
              </a:solidFill>
            </a:endParaRPr>
          </a:p>
          <a:p>
            <a:pPr marL="0" indent="0">
              <a:buNone/>
            </a:pPr>
            <a:endParaRPr lang="es-CO" dirty="0" smtClean="0">
              <a:solidFill>
                <a:srgbClr val="FFFF00"/>
              </a:solidFill>
            </a:endParaRPr>
          </a:p>
          <a:p>
            <a:pPr marL="0" indent="0">
              <a:buNone/>
            </a:pPr>
            <a:r>
              <a:rPr lang="es-CO" dirty="0" smtClean="0">
                <a:solidFill>
                  <a:schemeClr val="bg1"/>
                </a:solidFill>
              </a:rPr>
              <a:t>Sus </a:t>
            </a:r>
            <a:r>
              <a:rPr lang="es-CO" dirty="0">
                <a:solidFill>
                  <a:schemeClr val="bg1"/>
                </a:solidFill>
              </a:rPr>
              <a:t>corazones estaban estrechamente unidos, y oraban mucho unos con otros y unos por otros. A menudo se reunían en sitios apartados para ponerse en comunión con Dios, y se oían voces de intercesión que desde los campos y las arboledas ascendían al cielo. </a:t>
            </a:r>
            <a:endParaRPr lang="es-CO" dirty="0" smtClean="0">
              <a:solidFill>
                <a:schemeClr val="bg1"/>
              </a:solidFill>
            </a:endParaRPr>
          </a:p>
          <a:p>
            <a:pPr marL="0" indent="0">
              <a:buNone/>
            </a:pPr>
            <a:endParaRPr lang="es-CO" dirty="0" smtClean="0">
              <a:solidFill>
                <a:srgbClr val="FFFF00"/>
              </a:solidFill>
            </a:endParaRPr>
          </a:p>
          <a:p>
            <a:pPr marL="0" indent="0">
              <a:buNone/>
            </a:pPr>
            <a:r>
              <a:rPr lang="es-CO" dirty="0" smtClean="0">
                <a:solidFill>
                  <a:srgbClr val="FFFF00"/>
                </a:solidFill>
              </a:rPr>
              <a:t>La </a:t>
            </a:r>
            <a:r>
              <a:rPr lang="es-CO" dirty="0">
                <a:solidFill>
                  <a:srgbClr val="FFFF00"/>
                </a:solidFill>
              </a:rPr>
              <a:t>seguridad de que el Salvador les daba su aprobación era para ellos más necesaria que su alimento diario; y si alguna nube oscurecía sus mentes, no descansaban hasta que se hubiera desvanecido. Mientras sentían el testimonio de la gracia perdonadora, anhelaban contemplar a Aquel a quien amaban sus almas.</a:t>
            </a:r>
          </a:p>
          <a:p>
            <a:endParaRPr lang="es-CO" dirty="0"/>
          </a:p>
        </p:txBody>
      </p:sp>
    </p:spTree>
    <p:extLst>
      <p:ext uri="{BB962C8B-B14F-4D97-AF65-F5344CB8AC3E}">
        <p14:creationId xmlns:p14="http://schemas.microsoft.com/office/powerpoint/2010/main" val="970885257"/>
      </p:ext>
    </p:extLst>
  </p:cSld>
  <p:clrMapOvr>
    <a:masterClrMapping/>
  </p:clrMapOvr>
  <p:transition spd="slow">
    <p:wip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p:spPr>
        <p:txBody>
          <a:bodyPr>
            <a:normAutofit fontScale="90000"/>
          </a:bodyPr>
          <a:lstStyle/>
          <a:p>
            <a:r>
              <a:rPr lang="es-CO" sz="5300" b="1" i="1" dirty="0" smtClean="0">
                <a:solidFill>
                  <a:srgbClr val="FF0000"/>
                </a:solidFill>
              </a:rPr>
              <a:t>4. </a:t>
            </a:r>
            <a:r>
              <a:rPr lang="es-CO" b="1" u="sng" dirty="0" smtClean="0"/>
              <a:t>Desilusionados</a:t>
            </a:r>
            <a:r>
              <a:rPr lang="es-CO" b="1" u="sng" dirty="0"/>
              <a:t>, pero con fe en la inconmovible palabra de Dios</a:t>
            </a:r>
          </a:p>
        </p:txBody>
      </p:sp>
      <p:sp>
        <p:nvSpPr>
          <p:cNvPr id="3" name="2 Marcador de contenido"/>
          <p:cNvSpPr>
            <a:spLocks noGrp="1"/>
          </p:cNvSpPr>
          <p:nvPr>
            <p:ph idx="1"/>
          </p:nvPr>
        </p:nvSpPr>
        <p:spPr>
          <a:xfrm>
            <a:off x="467544" y="1772816"/>
            <a:ext cx="8219256" cy="1180728"/>
          </a:xfrm>
        </p:spPr>
        <p:txBody>
          <a:bodyPr>
            <a:normAutofit fontScale="92500"/>
          </a:bodyPr>
          <a:lstStyle/>
          <a:p>
            <a:pPr marL="0" indent="0">
              <a:buNone/>
            </a:pPr>
            <a:r>
              <a:rPr lang="es-CO" dirty="0" smtClean="0"/>
              <a:t>Pero </a:t>
            </a:r>
            <a:r>
              <a:rPr lang="es-CO" dirty="0"/>
              <a:t>un chasco más les estaba reservado. El tiempo de espera pasó y su Salvador no apareció. </a:t>
            </a:r>
            <a:endParaRPr lang="es-CO" dirty="0" smtClean="0"/>
          </a:p>
        </p:txBody>
      </p:sp>
      <p:sp>
        <p:nvSpPr>
          <p:cNvPr id="5" name="4 Rectángulo"/>
          <p:cNvSpPr/>
          <p:nvPr/>
        </p:nvSpPr>
        <p:spPr>
          <a:xfrm>
            <a:off x="611560" y="3428706"/>
            <a:ext cx="5688632" cy="3108543"/>
          </a:xfrm>
          <a:prstGeom prst="rect">
            <a:avLst/>
          </a:prstGeom>
        </p:spPr>
        <p:txBody>
          <a:bodyPr wrap="square">
            <a:spAutoFit/>
          </a:bodyPr>
          <a:lstStyle/>
          <a:p>
            <a:r>
              <a:rPr lang="es-CO" sz="2800" dirty="0"/>
              <a:t>Con confianza inquebrantable habían esperado su venida, y ahora sentían lo que María cuando, al ir al sepulcro del Salvador y encontrarlo vacío, exclamó con llanto: “</a:t>
            </a:r>
            <a:r>
              <a:rPr lang="es-CO" sz="2800" b="1" dirty="0">
                <a:latin typeface="Agency FB" pitchFamily="34" charset="0"/>
              </a:rPr>
              <a:t>Se han llevado a mi Señor, y no sé dónde lo han puesto</a:t>
            </a:r>
            <a:r>
              <a:rPr lang="es-CO" sz="2800" dirty="0"/>
              <a:t>”. </a:t>
            </a:r>
            <a:r>
              <a:rPr lang="es-CO" sz="2800" u="sng" dirty="0">
                <a:solidFill>
                  <a:srgbClr val="FF0000"/>
                </a:solidFill>
              </a:rPr>
              <a:t>Juan 20:13...</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3519669"/>
            <a:ext cx="2448272" cy="30175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9155430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ppt_w</p:attrName>
                                        </p:attrNameLst>
                                      </p:cBhvr>
                                      <p:tavLst>
                                        <p:tav tm="0" fmla="#ppt_w*sin(2.5*pi*$)">
                                          <p:val>
                                            <p:fltVal val="0"/>
                                          </p:val>
                                        </p:tav>
                                        <p:tav tm="100000">
                                          <p:val>
                                            <p:fltVal val="1"/>
                                          </p:val>
                                        </p:tav>
                                      </p:tavLst>
                                    </p:anim>
                                    <p:anim calcmode="lin" valueType="num">
                                      <p:cBhvr>
                                        <p:cTn id="14" dur="2000" fill="hold"/>
                                        <p:tgtEl>
                                          <p:spTgt spid="5"/>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fade">
                                      <p:cBhvr>
                                        <p:cTn id="17" dur="2000"/>
                                        <p:tgtEl>
                                          <p:spTgt spid="1026"/>
                                        </p:tgtEl>
                                      </p:cBhvr>
                                    </p:animEffect>
                                    <p:anim calcmode="lin" valueType="num">
                                      <p:cBhvr>
                                        <p:cTn id="18" dur="2000" fill="hold"/>
                                        <p:tgtEl>
                                          <p:spTgt spid="1026"/>
                                        </p:tgtEl>
                                        <p:attrNameLst>
                                          <p:attrName>ppt_w</p:attrName>
                                        </p:attrNameLst>
                                      </p:cBhvr>
                                      <p:tavLst>
                                        <p:tav tm="0" fmla="#ppt_w*sin(2.5*pi*$)">
                                          <p:val>
                                            <p:fltVal val="0"/>
                                          </p:val>
                                        </p:tav>
                                        <p:tav tm="100000">
                                          <p:val>
                                            <p:fltVal val="1"/>
                                          </p:val>
                                        </p:tav>
                                      </p:tavLst>
                                    </p:anim>
                                    <p:anim calcmode="lin" valueType="num">
                                      <p:cBhvr>
                                        <p:cTn id="19" dur="2000" fill="hold"/>
                                        <p:tgtEl>
                                          <p:spTgt spid="102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6131024" cy="2738642"/>
          </a:xfrm>
          <a:solidFill>
            <a:schemeClr val="accent4">
              <a:lumMod val="20000"/>
              <a:lumOff val="80000"/>
            </a:schemeClr>
          </a:solidFill>
        </p:spPr>
        <p:txBody>
          <a:bodyPr>
            <a:normAutofit fontScale="92500" lnSpcReduction="20000"/>
          </a:bodyPr>
          <a:lstStyle/>
          <a:p>
            <a:pPr marL="0" indent="0">
              <a:buNone/>
            </a:pPr>
            <a:r>
              <a:rPr lang="es-CO" dirty="0"/>
              <a:t>El mundo había estado observando y suponía que, si el tiempo pasaba y Cristo no venía, todo el sistema adventista sería abandonado. Pero aunque muchos, al ser muy tentados, abandonaron su fe, hubo algunos que permanecieron firmes</a:t>
            </a:r>
            <a:r>
              <a:rPr lang="es-CO" dirty="0" smtClean="0"/>
              <a:t>. </a:t>
            </a:r>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260648"/>
            <a:ext cx="2304256"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555776" y="3645024"/>
            <a:ext cx="6331754" cy="2308324"/>
          </a:xfrm>
          <a:prstGeom prst="rect">
            <a:avLst/>
          </a:prstGeom>
          <a:solidFill>
            <a:schemeClr val="accent4">
              <a:lumMod val="20000"/>
              <a:lumOff val="80000"/>
            </a:schemeClr>
          </a:solidFill>
        </p:spPr>
        <p:txBody>
          <a:bodyPr wrap="square">
            <a:spAutoFit/>
          </a:bodyPr>
          <a:lstStyle/>
          <a:p>
            <a:r>
              <a:rPr lang="es-CO" sz="2400" dirty="0"/>
              <a:t>En verdad, había habido un error en el evento esperado, pero ni aun eso pudo conmover su fe en la Palabra de Dios</a:t>
            </a:r>
            <a:r>
              <a:rPr lang="es-CO" sz="2400" dirty="0" smtClean="0"/>
              <a:t>... Dios </a:t>
            </a:r>
            <a:r>
              <a:rPr lang="es-CO" sz="2400" dirty="0"/>
              <a:t>no olvidó a su pueblo; su Espíritu aún permaneció con quienes no negaron irreflexivamente la luz que habían recibido ni reprobaron al movimiento adventista. </a:t>
            </a:r>
          </a:p>
        </p:txBody>
      </p:sp>
      <p:sp>
        <p:nvSpPr>
          <p:cNvPr id="5" name="4 Rectángulo"/>
          <p:cNvSpPr/>
          <p:nvPr/>
        </p:nvSpPr>
        <p:spPr>
          <a:xfrm>
            <a:off x="6605372" y="2219977"/>
            <a:ext cx="2304256" cy="923330"/>
          </a:xfrm>
          <a:prstGeom prst="rect">
            <a:avLst/>
          </a:prstGeom>
          <a:solidFill>
            <a:schemeClr val="accent4">
              <a:lumMod val="20000"/>
              <a:lumOff val="80000"/>
            </a:schemeClr>
          </a:solidFill>
        </p:spPr>
        <p:txBody>
          <a:bodyPr wrap="square">
            <a:spAutoFit/>
          </a:bodyPr>
          <a:lstStyle/>
          <a:p>
            <a:pPr algn="ctr"/>
            <a:r>
              <a:rPr lang="es-CO" b="1" dirty="0"/>
              <a:t>Este doloroso evento, separó el trigo de la </a:t>
            </a:r>
            <a:r>
              <a:rPr lang="es-CO" b="1" dirty="0" smtClean="0"/>
              <a:t>cizaña. </a:t>
            </a:r>
            <a:endParaRPr lang="es-CO" b="1" dirty="0"/>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645024"/>
            <a:ext cx="2088231"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34270720"/>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2051"/>
                                        </p:tgtEl>
                                        <p:attrNameLst>
                                          <p:attrName>style.visibility</p:attrName>
                                        </p:attrNameLst>
                                      </p:cBhvr>
                                      <p:to>
                                        <p:strVal val="visible"/>
                                      </p:to>
                                    </p:set>
                                    <p:animEffect transition="in" filter="wipe(down)">
                                      <p:cBhvr>
                                        <p:cTn id="23" dur="580">
                                          <p:stCondLst>
                                            <p:cond delay="0"/>
                                          </p:stCondLst>
                                        </p:cTn>
                                        <p:tgtEl>
                                          <p:spTgt spid="2051"/>
                                        </p:tgtEl>
                                      </p:cBhvr>
                                    </p:animEffect>
                                    <p:anim calcmode="lin" valueType="num">
                                      <p:cBhvr>
                                        <p:cTn id="24" dur="1822" tmFilter="0,0; 0.14,0.36; 0.43,0.73; 0.71,0.91; 1.0,1.0">
                                          <p:stCondLst>
                                            <p:cond delay="0"/>
                                          </p:stCondLst>
                                        </p:cTn>
                                        <p:tgtEl>
                                          <p:spTgt spid="2051"/>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051"/>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051"/>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051"/>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051"/>
                                        </p:tgtEl>
                                        <p:attrNameLst>
                                          <p:attrName>ppt_y</p:attrName>
                                        </p:attrNameLst>
                                      </p:cBhvr>
                                      <p:tavLst>
                                        <p:tav tm="0" fmla="#ppt_y-sin(pi*$)/81">
                                          <p:val>
                                            <p:fltVal val="0"/>
                                          </p:val>
                                        </p:tav>
                                        <p:tav tm="100000">
                                          <p:val>
                                            <p:fltVal val="1"/>
                                          </p:val>
                                        </p:tav>
                                      </p:tavLst>
                                    </p:anim>
                                    <p:animScale>
                                      <p:cBhvr>
                                        <p:cTn id="29" dur="26">
                                          <p:stCondLst>
                                            <p:cond delay="650"/>
                                          </p:stCondLst>
                                        </p:cTn>
                                        <p:tgtEl>
                                          <p:spTgt spid="2051"/>
                                        </p:tgtEl>
                                      </p:cBhvr>
                                      <p:to x="100000" y="60000"/>
                                    </p:animScale>
                                    <p:animScale>
                                      <p:cBhvr>
                                        <p:cTn id="30" dur="166" decel="50000">
                                          <p:stCondLst>
                                            <p:cond delay="676"/>
                                          </p:stCondLst>
                                        </p:cTn>
                                        <p:tgtEl>
                                          <p:spTgt spid="2051"/>
                                        </p:tgtEl>
                                      </p:cBhvr>
                                      <p:to x="100000" y="100000"/>
                                    </p:animScale>
                                    <p:animScale>
                                      <p:cBhvr>
                                        <p:cTn id="31" dur="26">
                                          <p:stCondLst>
                                            <p:cond delay="1312"/>
                                          </p:stCondLst>
                                        </p:cTn>
                                        <p:tgtEl>
                                          <p:spTgt spid="2051"/>
                                        </p:tgtEl>
                                      </p:cBhvr>
                                      <p:to x="100000" y="80000"/>
                                    </p:animScale>
                                    <p:animScale>
                                      <p:cBhvr>
                                        <p:cTn id="32" dur="166" decel="50000">
                                          <p:stCondLst>
                                            <p:cond delay="1338"/>
                                          </p:stCondLst>
                                        </p:cTn>
                                        <p:tgtEl>
                                          <p:spTgt spid="2051"/>
                                        </p:tgtEl>
                                      </p:cBhvr>
                                      <p:to x="100000" y="100000"/>
                                    </p:animScale>
                                    <p:animScale>
                                      <p:cBhvr>
                                        <p:cTn id="33" dur="26">
                                          <p:stCondLst>
                                            <p:cond delay="1642"/>
                                          </p:stCondLst>
                                        </p:cTn>
                                        <p:tgtEl>
                                          <p:spTgt spid="2051"/>
                                        </p:tgtEl>
                                      </p:cBhvr>
                                      <p:to x="100000" y="90000"/>
                                    </p:animScale>
                                    <p:animScale>
                                      <p:cBhvr>
                                        <p:cTn id="34" dur="166" decel="50000">
                                          <p:stCondLst>
                                            <p:cond delay="1668"/>
                                          </p:stCondLst>
                                        </p:cTn>
                                        <p:tgtEl>
                                          <p:spTgt spid="2051"/>
                                        </p:tgtEl>
                                      </p:cBhvr>
                                      <p:to x="100000" y="100000"/>
                                    </p:animScale>
                                    <p:animScale>
                                      <p:cBhvr>
                                        <p:cTn id="35" dur="26">
                                          <p:stCondLst>
                                            <p:cond delay="1808"/>
                                          </p:stCondLst>
                                        </p:cTn>
                                        <p:tgtEl>
                                          <p:spTgt spid="2051"/>
                                        </p:tgtEl>
                                      </p:cBhvr>
                                      <p:to x="100000" y="95000"/>
                                    </p:animScale>
                                    <p:animScale>
                                      <p:cBhvr>
                                        <p:cTn id="36" dur="166" decel="50000">
                                          <p:stCondLst>
                                            <p:cond delay="1834"/>
                                          </p:stCondLst>
                                        </p:cTn>
                                        <p:tgtEl>
                                          <p:spTgt spid="205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tx1">
              <a:lumMod val="95000"/>
              <a:lumOff val="5000"/>
            </a:schemeClr>
          </a:solidFill>
        </p:spPr>
        <p:txBody>
          <a:bodyPr>
            <a:normAutofit fontScale="85000" lnSpcReduction="10000"/>
          </a:bodyPr>
          <a:lstStyle/>
          <a:p>
            <a:pPr marL="0" indent="0" algn="ctr">
              <a:buNone/>
            </a:pPr>
            <a:r>
              <a:rPr lang="es-CO" dirty="0">
                <a:solidFill>
                  <a:schemeClr val="bg1"/>
                </a:solidFill>
              </a:rPr>
              <a:t>En la Epístola a los Hebreos hay palabras de aliento y advertencia para los que aguardaban y fueron probados en esa crisis: </a:t>
            </a:r>
            <a:endParaRPr lang="es-CO" dirty="0" smtClean="0">
              <a:solidFill>
                <a:schemeClr val="bg1"/>
              </a:solidFill>
            </a:endParaRPr>
          </a:p>
          <a:p>
            <a:pPr marL="0" indent="0" algn="ctr">
              <a:buNone/>
            </a:pPr>
            <a:endParaRPr lang="es-CO" dirty="0" smtClean="0">
              <a:solidFill>
                <a:schemeClr val="bg1"/>
              </a:solidFill>
            </a:endParaRPr>
          </a:p>
          <a:p>
            <a:pPr marL="0" indent="0" algn="ctr">
              <a:buNone/>
            </a:pPr>
            <a:r>
              <a:rPr lang="es-CO" b="1" dirty="0" smtClean="0">
                <a:solidFill>
                  <a:srgbClr val="FFFF00"/>
                </a:solidFill>
              </a:rPr>
              <a:t>“</a:t>
            </a:r>
            <a:r>
              <a:rPr lang="es-CO" b="1" dirty="0">
                <a:solidFill>
                  <a:srgbClr val="FFFF00"/>
                </a:solidFill>
              </a:rPr>
              <a:t>No perdáis, pues, </a:t>
            </a:r>
            <a:r>
              <a:rPr lang="es-CO" b="1" dirty="0" smtClean="0">
                <a:solidFill>
                  <a:srgbClr val="FFFF00"/>
                </a:solidFill>
              </a:rPr>
              <a:t>vuestra confianza</a:t>
            </a:r>
            <a:r>
              <a:rPr lang="es-CO" b="1" dirty="0">
                <a:solidFill>
                  <a:srgbClr val="FFFF00"/>
                </a:solidFill>
              </a:rPr>
              <a:t>, que tiene grande galardón; porque os es necesaria la paciencia, para que habiendo hecho la voluntad de Dios, obtengáis la promesa. </a:t>
            </a:r>
            <a:r>
              <a:rPr lang="es-CO" b="1" dirty="0" smtClean="0">
                <a:solidFill>
                  <a:srgbClr val="FFFF00"/>
                </a:solidFill>
              </a:rPr>
              <a:t>Porque </a:t>
            </a:r>
            <a:r>
              <a:rPr lang="es-CO" b="1" dirty="0">
                <a:solidFill>
                  <a:srgbClr val="FFFF00"/>
                </a:solidFill>
              </a:rPr>
              <a:t>aún un poquito, y el que ha de venir vendrá, y no tardará. </a:t>
            </a:r>
            <a:endParaRPr lang="es-CO" b="1" dirty="0" smtClean="0">
              <a:solidFill>
                <a:srgbClr val="FFFF00"/>
              </a:solidFill>
            </a:endParaRPr>
          </a:p>
          <a:p>
            <a:pPr marL="0" indent="0" algn="ctr">
              <a:buNone/>
            </a:pPr>
            <a:endParaRPr lang="es-CO" b="1" dirty="0" smtClean="0">
              <a:solidFill>
                <a:srgbClr val="FFFF00"/>
              </a:solidFill>
            </a:endParaRPr>
          </a:p>
          <a:p>
            <a:pPr marL="0" indent="0" algn="ctr">
              <a:buNone/>
            </a:pPr>
            <a:r>
              <a:rPr lang="es-CO" b="1" dirty="0" smtClean="0">
                <a:solidFill>
                  <a:srgbClr val="FFFF00"/>
                </a:solidFill>
              </a:rPr>
              <a:t>Mas </a:t>
            </a:r>
            <a:r>
              <a:rPr lang="es-CO" b="1" dirty="0">
                <a:solidFill>
                  <a:srgbClr val="FFFF00"/>
                </a:solidFill>
              </a:rPr>
              <a:t>el justo vivirá por fe; </a:t>
            </a:r>
            <a:r>
              <a:rPr lang="es-CO" b="1" u="sng" dirty="0">
                <a:solidFill>
                  <a:srgbClr val="FFFF00"/>
                </a:solidFill>
              </a:rPr>
              <a:t>y si retrocediere, no agradará a mi alma</a:t>
            </a:r>
            <a:r>
              <a:rPr lang="es-CO" b="1" dirty="0">
                <a:solidFill>
                  <a:srgbClr val="FFFF00"/>
                </a:solidFill>
              </a:rPr>
              <a:t>. Pero nosotros no somos de los que retroceden para perdición, sino de los que tienen fe para preservación del alma</a:t>
            </a:r>
            <a:r>
              <a:rPr lang="es-CO" dirty="0">
                <a:solidFill>
                  <a:schemeClr val="bg1"/>
                </a:solidFill>
              </a:rPr>
              <a:t>”. </a:t>
            </a:r>
            <a:r>
              <a:rPr lang="es-CO" u="sng" dirty="0">
                <a:solidFill>
                  <a:schemeClr val="bg1"/>
                </a:solidFill>
              </a:rPr>
              <a:t>Hebreos 10:35-39.</a:t>
            </a:r>
          </a:p>
          <a:p>
            <a:pPr marL="0" indent="0">
              <a:buNone/>
            </a:pPr>
            <a:endParaRPr lang="es-CO" dirty="0"/>
          </a:p>
          <a:p>
            <a:endParaRPr lang="es-CO" dirty="0"/>
          </a:p>
        </p:txBody>
      </p:sp>
    </p:spTree>
    <p:extLst>
      <p:ext uri="{BB962C8B-B14F-4D97-AF65-F5344CB8AC3E}">
        <p14:creationId xmlns:p14="http://schemas.microsoft.com/office/powerpoint/2010/main" val="812360963"/>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04664"/>
            <a:ext cx="8208912" cy="6048672"/>
          </a:xfrm>
          <a:solidFill>
            <a:schemeClr val="tx1">
              <a:lumMod val="95000"/>
              <a:lumOff val="5000"/>
            </a:schemeClr>
          </a:solidFill>
        </p:spPr>
        <p:txBody>
          <a:bodyPr>
            <a:normAutofit fontScale="77500" lnSpcReduction="20000"/>
          </a:bodyPr>
          <a:lstStyle/>
          <a:p>
            <a:pPr marL="0" indent="0" algn="ctr">
              <a:buNone/>
            </a:pPr>
            <a:endParaRPr lang="es-CO" dirty="0" smtClean="0"/>
          </a:p>
          <a:p>
            <a:pPr marL="0" indent="0" algn="ctr">
              <a:buNone/>
            </a:pPr>
            <a:r>
              <a:rPr lang="es-CO" dirty="0" smtClean="0">
                <a:solidFill>
                  <a:schemeClr val="bg1"/>
                </a:solidFill>
              </a:rPr>
              <a:t>Que </a:t>
            </a:r>
            <a:r>
              <a:rPr lang="es-CO" dirty="0">
                <a:solidFill>
                  <a:schemeClr val="bg1"/>
                </a:solidFill>
              </a:rPr>
              <a:t>esta admonición va dirigida a la iglesia en los últimos días se echa de ver por las palabras que indican lo cercano de la venida del Señor: “</a:t>
            </a:r>
            <a:r>
              <a:rPr lang="es-CO" b="1" u="sng" dirty="0">
                <a:solidFill>
                  <a:schemeClr val="bg1"/>
                </a:solidFill>
              </a:rPr>
              <a:t>Porque aún un poquito, y el que ha de venir vendrá, y no tardará</a:t>
            </a:r>
            <a:r>
              <a:rPr lang="es-CO" dirty="0">
                <a:solidFill>
                  <a:schemeClr val="bg1"/>
                </a:solidFill>
              </a:rPr>
              <a:t>”. </a:t>
            </a:r>
            <a:r>
              <a:rPr lang="es-CO" dirty="0" smtClean="0">
                <a:solidFill>
                  <a:schemeClr val="bg1"/>
                </a:solidFill>
              </a:rPr>
              <a:t>Y </a:t>
            </a:r>
            <a:r>
              <a:rPr lang="es-CO" dirty="0">
                <a:solidFill>
                  <a:schemeClr val="bg1"/>
                </a:solidFill>
              </a:rPr>
              <a:t>este pasaje implica claramente que habría una aparente demora, y que el Señor parecería tardar. </a:t>
            </a:r>
            <a:endParaRPr lang="es-CO" dirty="0" smtClean="0">
              <a:solidFill>
                <a:schemeClr val="bg1"/>
              </a:solidFill>
            </a:endParaRPr>
          </a:p>
          <a:p>
            <a:pPr marL="0" indent="0" algn="ctr">
              <a:buNone/>
            </a:pPr>
            <a:endParaRPr lang="es-CO" dirty="0" smtClean="0">
              <a:solidFill>
                <a:srgbClr val="FFFF00"/>
              </a:solidFill>
            </a:endParaRPr>
          </a:p>
          <a:p>
            <a:pPr marL="0" indent="0" algn="ctr">
              <a:buNone/>
            </a:pPr>
            <a:r>
              <a:rPr lang="es-CO" dirty="0" smtClean="0">
                <a:solidFill>
                  <a:srgbClr val="FFFF00"/>
                </a:solidFill>
              </a:rPr>
              <a:t>La </a:t>
            </a:r>
            <a:r>
              <a:rPr lang="es-CO" dirty="0">
                <a:solidFill>
                  <a:srgbClr val="FFFF00"/>
                </a:solidFill>
              </a:rPr>
              <a:t>instrucción dada aquí se aplica especialmente a la experiencia de los adventistas en ese </a:t>
            </a:r>
            <a:r>
              <a:rPr lang="es-CO" dirty="0" smtClean="0">
                <a:solidFill>
                  <a:srgbClr val="FFFF00"/>
                </a:solidFill>
              </a:rPr>
              <a:t>entonces (1844). </a:t>
            </a:r>
            <a:r>
              <a:rPr lang="es-CO" dirty="0">
                <a:solidFill>
                  <a:srgbClr val="FFFF00"/>
                </a:solidFill>
              </a:rPr>
              <a:t>La gente aquí aludida estaba en peligro de hacer naufragar su fe. </a:t>
            </a:r>
            <a:endParaRPr lang="es-CO" dirty="0" smtClean="0">
              <a:solidFill>
                <a:srgbClr val="FFFF00"/>
              </a:solidFill>
            </a:endParaRPr>
          </a:p>
          <a:p>
            <a:pPr marL="0" indent="0" algn="ctr">
              <a:buNone/>
            </a:pPr>
            <a:endParaRPr lang="es-CO" dirty="0" smtClean="0">
              <a:solidFill>
                <a:srgbClr val="FFFF00"/>
              </a:solidFill>
            </a:endParaRPr>
          </a:p>
          <a:p>
            <a:pPr marL="0" indent="0" algn="ctr">
              <a:buNone/>
            </a:pPr>
            <a:r>
              <a:rPr lang="es-CO" dirty="0" smtClean="0">
                <a:solidFill>
                  <a:schemeClr val="bg1"/>
                </a:solidFill>
              </a:rPr>
              <a:t>Habían </a:t>
            </a:r>
            <a:r>
              <a:rPr lang="es-CO" dirty="0">
                <a:solidFill>
                  <a:schemeClr val="bg1"/>
                </a:solidFill>
              </a:rPr>
              <a:t>hecho la voluntad de Dios al seguir la dirección de su Espíritu y de su Palabra; pero no podían comprender los designios que había tenido en lo que habían experimentado ni podían discernir el sendero que estaba ante ellos, y estaban tentados a dudar de si en realidad Dios los había guiado</a:t>
            </a:r>
            <a:r>
              <a:rPr lang="es-CO" dirty="0">
                <a:solidFill>
                  <a:srgbClr val="FFFF00"/>
                </a:solidFill>
              </a:rPr>
              <a:t>. </a:t>
            </a:r>
          </a:p>
        </p:txBody>
      </p:sp>
    </p:spTree>
    <p:extLst>
      <p:ext uri="{BB962C8B-B14F-4D97-AF65-F5344CB8AC3E}">
        <p14:creationId xmlns:p14="http://schemas.microsoft.com/office/powerpoint/2010/main" val="250791264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616624"/>
          </a:xfrm>
          <a:solidFill>
            <a:schemeClr val="tx1">
              <a:lumMod val="95000"/>
              <a:lumOff val="5000"/>
            </a:schemeClr>
          </a:solidFill>
        </p:spPr>
        <p:txBody>
          <a:bodyPr>
            <a:normAutofit/>
          </a:bodyPr>
          <a:lstStyle/>
          <a:p>
            <a:pPr marL="0" indent="0" algn="ctr">
              <a:buNone/>
            </a:pPr>
            <a:r>
              <a:rPr lang="es-CO" sz="2800" dirty="0">
                <a:solidFill>
                  <a:schemeClr val="bg1"/>
                </a:solidFill>
              </a:rPr>
              <a:t>Entonces era cuando se aplicaban las palabras: “</a:t>
            </a:r>
            <a:r>
              <a:rPr lang="es-CO" sz="2800" b="1" dirty="0">
                <a:solidFill>
                  <a:schemeClr val="bg1"/>
                </a:solidFill>
                <a:latin typeface="Agency FB" pitchFamily="34" charset="0"/>
              </a:rPr>
              <a:t>El justo vivirá por fe</a:t>
            </a:r>
            <a:r>
              <a:rPr lang="es-CO" sz="2800" dirty="0">
                <a:solidFill>
                  <a:schemeClr val="bg1"/>
                </a:solidFill>
              </a:rPr>
              <a:t>”. Mientras la luz brillante del “</a:t>
            </a:r>
            <a:r>
              <a:rPr lang="es-CO" sz="2800" b="1" dirty="0">
                <a:solidFill>
                  <a:schemeClr val="bg1"/>
                </a:solidFill>
                <a:latin typeface="Agency FB" pitchFamily="34" charset="0"/>
              </a:rPr>
              <a:t>clamor de medianoche</a:t>
            </a:r>
            <a:r>
              <a:rPr lang="es-CO" sz="2800" dirty="0">
                <a:solidFill>
                  <a:schemeClr val="bg1"/>
                </a:solidFill>
              </a:rPr>
              <a:t>” había alumbrado su sendero, y habían visto abrirse el sello de las profecías y cumplirse con rapidez las señales que anunciaban la proximidad de la venida de Cristo, en cierto sentido habían andado por vista. </a:t>
            </a:r>
          </a:p>
          <a:p>
            <a:pPr marL="0" indent="0" algn="ctr">
              <a:buNone/>
            </a:pPr>
            <a:endParaRPr lang="es-CO" sz="2800" dirty="0" smtClean="0">
              <a:solidFill>
                <a:schemeClr val="bg1"/>
              </a:solidFill>
            </a:endParaRPr>
          </a:p>
          <a:p>
            <a:pPr marL="0" indent="0" algn="ctr">
              <a:buNone/>
            </a:pPr>
            <a:r>
              <a:rPr lang="es-CO" sz="2800" dirty="0" smtClean="0">
                <a:solidFill>
                  <a:schemeClr val="bg1"/>
                </a:solidFill>
              </a:rPr>
              <a:t>Pero </a:t>
            </a:r>
            <a:r>
              <a:rPr lang="es-CO" sz="2800" dirty="0">
                <a:solidFill>
                  <a:schemeClr val="bg1"/>
                </a:solidFill>
              </a:rPr>
              <a:t>ahora, abatidos por esperanzas defraudadas, sólo podían sostenerse por la fe en Dios y en su Palabra. El mundo </a:t>
            </a:r>
            <a:r>
              <a:rPr lang="es-CO" sz="2800" b="1" dirty="0">
                <a:solidFill>
                  <a:schemeClr val="bg1"/>
                </a:solidFill>
              </a:rPr>
              <a:t>ridiculizador</a:t>
            </a:r>
            <a:r>
              <a:rPr lang="es-CO" sz="2800" dirty="0">
                <a:solidFill>
                  <a:schemeClr val="bg1"/>
                </a:solidFill>
              </a:rPr>
              <a:t> les decía: “</a:t>
            </a:r>
            <a:r>
              <a:rPr lang="es-CO" sz="2800" b="1" dirty="0">
                <a:solidFill>
                  <a:schemeClr val="bg1"/>
                </a:solidFill>
                <a:latin typeface="Agency FB" pitchFamily="34" charset="0"/>
              </a:rPr>
              <a:t>Han sido engañados. Abandonen su fe, y digan que el movimiento adventista era de Satanás</a:t>
            </a:r>
            <a:r>
              <a:rPr lang="es-CO" sz="2800" dirty="0">
                <a:solidFill>
                  <a:schemeClr val="bg1"/>
                </a:solidFill>
              </a:rPr>
              <a:t>”. </a:t>
            </a:r>
          </a:p>
        </p:txBody>
      </p:sp>
    </p:spTree>
    <p:extLst>
      <p:ext uri="{BB962C8B-B14F-4D97-AF65-F5344CB8AC3E}">
        <p14:creationId xmlns:p14="http://schemas.microsoft.com/office/powerpoint/2010/main" val="189388130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9144000" cy="5904656"/>
          </a:xfrm>
          <a:solidFill>
            <a:srgbClr val="0070C0"/>
          </a:solidFill>
        </p:spPr>
        <p:txBody>
          <a:bodyPr>
            <a:normAutofit lnSpcReduction="10000"/>
          </a:bodyPr>
          <a:lstStyle/>
          <a:p>
            <a:pPr marL="0" indent="0" algn="ctr">
              <a:buNone/>
            </a:pPr>
            <a:endParaRPr lang="es-CO" sz="2800" dirty="0" smtClean="0"/>
          </a:p>
          <a:p>
            <a:pPr marL="0" indent="0" algn="ctr">
              <a:buNone/>
            </a:pPr>
            <a:r>
              <a:rPr lang="es-CO" sz="2800" dirty="0" smtClean="0">
                <a:solidFill>
                  <a:srgbClr val="FFFF00"/>
                </a:solidFill>
              </a:rPr>
              <a:t>Pero </a:t>
            </a:r>
            <a:r>
              <a:rPr lang="es-CO" sz="2800" dirty="0">
                <a:solidFill>
                  <a:srgbClr val="FFFF00"/>
                </a:solidFill>
              </a:rPr>
              <a:t>la Palabra de Dios declaraba: “</a:t>
            </a:r>
            <a:r>
              <a:rPr lang="es-CO" sz="2800" b="1" dirty="0">
                <a:solidFill>
                  <a:srgbClr val="FFFF00"/>
                </a:solidFill>
                <a:latin typeface="Agency FB" pitchFamily="34" charset="0"/>
              </a:rPr>
              <a:t>Si alguno se retirare, no se complacerá mi alma en él</a:t>
            </a:r>
            <a:r>
              <a:rPr lang="es-CO" sz="2800" dirty="0">
                <a:solidFill>
                  <a:srgbClr val="FFFF00"/>
                </a:solidFill>
              </a:rPr>
              <a:t>”. Renunciar entonces a su fe, y negar el poder del Espíritu Santo que había acompañado al mensaje, habría equivalido a retroceder camino de la perdición. </a:t>
            </a:r>
            <a:endParaRPr lang="es-CO" sz="2800" dirty="0" smtClean="0">
              <a:solidFill>
                <a:srgbClr val="FFFF00"/>
              </a:solidFill>
            </a:endParaRPr>
          </a:p>
          <a:p>
            <a:pPr marL="0" indent="0" algn="ctr">
              <a:buNone/>
            </a:pPr>
            <a:endParaRPr lang="es-CO" sz="2800" dirty="0" smtClean="0">
              <a:solidFill>
                <a:srgbClr val="FFFF00"/>
              </a:solidFill>
            </a:endParaRPr>
          </a:p>
          <a:p>
            <a:pPr marL="0" indent="0" algn="ctr">
              <a:buNone/>
            </a:pPr>
            <a:r>
              <a:rPr lang="es-CO" sz="2800" dirty="0" smtClean="0">
                <a:solidFill>
                  <a:srgbClr val="FFFF00"/>
                </a:solidFill>
              </a:rPr>
              <a:t>Estas </a:t>
            </a:r>
            <a:r>
              <a:rPr lang="es-CO" sz="2800" dirty="0">
                <a:solidFill>
                  <a:srgbClr val="FFFF00"/>
                </a:solidFill>
              </a:rPr>
              <a:t>palabras de Pablo los alentaron a permanecer firmes: “</a:t>
            </a:r>
            <a:r>
              <a:rPr lang="es-CO" sz="2800" b="1" dirty="0">
                <a:solidFill>
                  <a:srgbClr val="FFFF00"/>
                </a:solidFill>
                <a:latin typeface="Agency FB" pitchFamily="34" charset="0"/>
              </a:rPr>
              <a:t>No perdáis, pues, vuestra confianza</a:t>
            </a:r>
            <a:r>
              <a:rPr lang="es-CO" sz="2800" dirty="0">
                <a:solidFill>
                  <a:srgbClr val="FFFF00"/>
                </a:solidFill>
              </a:rPr>
              <a:t>”; “</a:t>
            </a:r>
            <a:r>
              <a:rPr lang="es-CO" sz="2800" b="1" dirty="0">
                <a:solidFill>
                  <a:srgbClr val="FFFF00"/>
                </a:solidFill>
                <a:latin typeface="Agency FB" pitchFamily="34" charset="0"/>
              </a:rPr>
              <a:t>os es necesaria la paciencia</a:t>
            </a:r>
            <a:r>
              <a:rPr lang="es-CO" sz="2800" dirty="0">
                <a:solidFill>
                  <a:srgbClr val="FFFF00"/>
                </a:solidFill>
              </a:rPr>
              <a:t>”, “</a:t>
            </a:r>
            <a:r>
              <a:rPr lang="es-CO" sz="2800" b="1" dirty="0">
                <a:solidFill>
                  <a:srgbClr val="FFFF00"/>
                </a:solidFill>
                <a:latin typeface="Agency FB" pitchFamily="34" charset="0"/>
              </a:rPr>
              <a:t>porque aún un poquito, y el que ha de venir vendrá, y no tardará</a:t>
            </a:r>
            <a:r>
              <a:rPr lang="es-CO" sz="2800" dirty="0">
                <a:solidFill>
                  <a:srgbClr val="FFFF00"/>
                </a:solidFill>
              </a:rPr>
              <a:t>”. El único proceder seguro para ellos consistía en apreciar la luz que ya habían recibido de Dios, atenerse firmemente a </a:t>
            </a:r>
            <a:r>
              <a:rPr lang="es-CO" sz="2800" dirty="0" smtClean="0">
                <a:solidFill>
                  <a:srgbClr val="FFFF00"/>
                </a:solidFill>
              </a:rPr>
              <a:t>sus promesas</a:t>
            </a:r>
            <a:r>
              <a:rPr lang="es-CO" sz="2800" dirty="0">
                <a:solidFill>
                  <a:srgbClr val="FFFF00"/>
                </a:solidFill>
              </a:rPr>
              <a:t>, seguir escudriñando las Escrituras, y esperar con paciencia y velar para recibir mayor </a:t>
            </a:r>
            <a:r>
              <a:rPr lang="es-CO" sz="2800" dirty="0" smtClean="0">
                <a:solidFill>
                  <a:srgbClr val="FFFF00"/>
                </a:solidFill>
              </a:rPr>
              <a:t>luz.</a:t>
            </a:r>
          </a:p>
          <a:p>
            <a:pPr marL="0" indent="0" algn="ctr">
              <a:buNone/>
            </a:pPr>
            <a:r>
              <a:rPr lang="es-CO" sz="2800" b="1" u="sng" dirty="0" smtClean="0"/>
              <a:t>Seguridad </a:t>
            </a:r>
            <a:r>
              <a:rPr lang="es-CO" sz="2800" b="1" u="sng" dirty="0"/>
              <a:t>y Paz en el Conflicto de los Siglos, 442-460</a:t>
            </a:r>
            <a:r>
              <a:rPr lang="es-CO" sz="2800" b="1" u="sng" dirty="0" smtClean="0"/>
              <a:t>.</a:t>
            </a:r>
            <a:endParaRPr lang="es-CO" sz="2800" b="1" u="sng" dirty="0"/>
          </a:p>
        </p:txBody>
      </p:sp>
    </p:spTree>
    <p:extLst>
      <p:ext uri="{BB962C8B-B14F-4D97-AF65-F5344CB8AC3E}">
        <p14:creationId xmlns:p14="http://schemas.microsoft.com/office/powerpoint/2010/main" val="404001738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2000"/>
                                        <p:tgtEl>
                                          <p:spTgt spid="3">
                                            <p:txEl>
                                              <p:pRg st="3" end="3"/>
                                            </p:txEl>
                                          </p:spTgt>
                                        </p:tgtEl>
                                      </p:cBhvr>
                                    </p:animEffect>
                                    <p:anim calcmode="lin" valueType="num">
                                      <p:cBhvr>
                                        <p:cTn id="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3" end="3"/>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2000"/>
                                        <p:tgtEl>
                                          <p:spTgt spid="3">
                                            <p:txEl>
                                              <p:pRg st="4" end="4"/>
                                            </p:txEl>
                                          </p:spTgt>
                                        </p:tgtEl>
                                      </p:cBhvr>
                                    </p:animEffect>
                                    <p:anim calcmode="lin" valueType="num">
                                      <p:cBhvr>
                                        <p:cTn id="1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052735"/>
            <a:ext cx="8229600" cy="4824537"/>
          </a:xfrm>
          <a:solidFill>
            <a:srgbClr val="92D050"/>
          </a:solidFill>
        </p:spPr>
        <p:txBody>
          <a:bodyPr/>
          <a:lstStyle/>
          <a:p>
            <a:pPr marL="0" indent="0">
              <a:buNone/>
            </a:pPr>
            <a:endParaRPr lang="es-CO" sz="4000" dirty="0" smtClean="0"/>
          </a:p>
          <a:p>
            <a:pPr marL="0" indent="0">
              <a:buNone/>
            </a:pPr>
            <a:r>
              <a:rPr lang="es-CO" sz="4000" dirty="0" smtClean="0"/>
              <a:t>Este tema</a:t>
            </a:r>
          </a:p>
          <a:p>
            <a:pPr marL="0" indent="0">
              <a:buNone/>
            </a:pPr>
            <a:r>
              <a:rPr lang="es-CO" sz="4000" u="sng" dirty="0" smtClean="0">
                <a:latin typeface="Algerian" pitchFamily="82" charset="0"/>
              </a:rPr>
              <a:t>El </a:t>
            </a:r>
            <a:r>
              <a:rPr lang="es-CO" sz="4000" u="sng" dirty="0">
                <a:latin typeface="Algerian" pitchFamily="82" charset="0"/>
              </a:rPr>
              <a:t>fin de los 2.300 </a:t>
            </a:r>
            <a:r>
              <a:rPr lang="es-CO" sz="4000" u="sng" dirty="0" smtClean="0">
                <a:latin typeface="Algerian" pitchFamily="82" charset="0"/>
              </a:rPr>
              <a:t>días</a:t>
            </a:r>
          </a:p>
          <a:p>
            <a:pPr marL="0" indent="0">
              <a:buNone/>
            </a:pPr>
            <a:r>
              <a:rPr lang="es-CO" sz="4000" dirty="0" smtClean="0"/>
              <a:t>Fue extraído de Cristo en su Santuario</a:t>
            </a:r>
          </a:p>
          <a:p>
            <a:pPr marL="0" indent="0">
              <a:buNone/>
            </a:pPr>
            <a:r>
              <a:rPr lang="es-CO" sz="4000" dirty="0"/>
              <a:t>Capítulo </a:t>
            </a:r>
            <a:r>
              <a:rPr lang="es-CO" sz="4000" dirty="0" smtClean="0"/>
              <a:t>6 </a:t>
            </a:r>
            <a:endParaRPr lang="es-CO" sz="4000" dirty="0"/>
          </a:p>
          <a:p>
            <a:endParaRPr lang="es-CO" dirty="0"/>
          </a:p>
        </p:txBody>
      </p:sp>
    </p:spTree>
    <p:extLst>
      <p:ext uri="{BB962C8B-B14F-4D97-AF65-F5344CB8AC3E}">
        <p14:creationId xmlns:p14="http://schemas.microsoft.com/office/powerpoint/2010/main" val="233239874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3061</Words>
  <Application>Microsoft Office PowerPoint</Application>
  <PresentationFormat>Presentación en pantalla (4:3)</PresentationFormat>
  <Paragraphs>104</Paragraphs>
  <Slides>27</Slides>
  <Notes>0</Notes>
  <HiddenSlides>0</HiddenSlides>
  <MMClips>0</MMClips>
  <ScaleCrop>false</ScaleCrop>
  <HeadingPairs>
    <vt:vector size="4" baseType="variant">
      <vt:variant>
        <vt:lpstr>Tema</vt:lpstr>
      </vt:variant>
      <vt:variant>
        <vt:i4>1</vt:i4>
      </vt:variant>
      <vt:variant>
        <vt:lpstr>Títulos de diapositiva</vt:lpstr>
      </vt:variant>
      <vt:variant>
        <vt:i4>27</vt:i4>
      </vt:variant>
    </vt:vector>
  </HeadingPairs>
  <TitlesOfParts>
    <vt:vector size="28" baseType="lpstr">
      <vt:lpstr>Tema de Office</vt:lpstr>
      <vt:lpstr>Presentación de PowerPoint</vt:lpstr>
      <vt:lpstr>El fin de los 2.300 días</vt:lpstr>
      <vt:lpstr>Presentación de PowerPoint</vt:lpstr>
      <vt:lpstr>Presentación de PowerPoint</vt:lpstr>
      <vt:lpstr>Dios revela su verdad a los que la quieran conocer</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De Otoño a Otoño</vt:lpstr>
      <vt:lpstr>3. Tipos en el servicio del santuario</vt:lpstr>
      <vt:lpstr>Presentación de PowerPoint</vt:lpstr>
      <vt:lpstr>Presentación de PowerPoint</vt:lpstr>
      <vt:lpstr>Presentación de PowerPoint</vt:lpstr>
      <vt:lpstr>4. Desilusionados, pero con fe en la inconmovible palabra de Dios</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COMPUCENTROUNOA</dc:creator>
  <cp:lastModifiedBy>COMPUCENTROUNOA</cp:lastModifiedBy>
  <cp:revision>1</cp:revision>
  <dcterms:created xsi:type="dcterms:W3CDTF">2015-09-20T18:32:35Z</dcterms:created>
  <dcterms:modified xsi:type="dcterms:W3CDTF">2015-09-20T18:32:51Z</dcterms:modified>
</cp:coreProperties>
</file>